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54" r:id="rId4"/>
  </p:sldMasterIdLst>
  <p:notesMasterIdLst>
    <p:notesMasterId r:id="rId40"/>
  </p:notesMasterIdLst>
  <p:handoutMasterIdLst>
    <p:handoutMasterId r:id="rId41"/>
  </p:handoutMasterIdLst>
  <p:sldIdLst>
    <p:sldId id="1748" r:id="rId5"/>
    <p:sldId id="1609" r:id="rId6"/>
    <p:sldId id="1672" r:id="rId7"/>
    <p:sldId id="1673" r:id="rId8"/>
    <p:sldId id="1618" r:id="rId9"/>
    <p:sldId id="1627" r:id="rId10"/>
    <p:sldId id="1629" r:id="rId11"/>
    <p:sldId id="1630" r:id="rId12"/>
    <p:sldId id="1631" r:id="rId13"/>
    <p:sldId id="1642" r:id="rId14"/>
    <p:sldId id="1638" r:id="rId15"/>
    <p:sldId id="1633" r:id="rId16"/>
    <p:sldId id="1757" r:id="rId17"/>
    <p:sldId id="1763" r:id="rId18"/>
    <p:sldId id="1685" r:id="rId19"/>
    <p:sldId id="1752" r:id="rId20"/>
    <p:sldId id="1753" r:id="rId21"/>
    <p:sldId id="1755" r:id="rId22"/>
    <p:sldId id="1653" r:id="rId23"/>
    <p:sldId id="1661" r:id="rId24"/>
    <p:sldId id="1674" r:id="rId25"/>
    <p:sldId id="1649" r:id="rId26"/>
    <p:sldId id="1754" r:id="rId27"/>
    <p:sldId id="1648" r:id="rId28"/>
    <p:sldId id="1662" r:id="rId29"/>
    <p:sldId id="1679" r:id="rId30"/>
    <p:sldId id="1663" r:id="rId31"/>
    <p:sldId id="1756" r:id="rId32"/>
    <p:sldId id="1761" r:id="rId33"/>
    <p:sldId id="1759" r:id="rId34"/>
    <p:sldId id="1760" r:id="rId35"/>
    <p:sldId id="1762" r:id="rId36"/>
    <p:sldId id="1675" r:id="rId37"/>
    <p:sldId id="1676" r:id="rId38"/>
    <p:sldId id="1677" r:id="rId39"/>
  </p:sldIdLst>
  <p:sldSz cx="9144000" cy="6858000" type="screen4x3"/>
  <p:notesSz cx="6797675" cy="9926638"/>
  <p:custShowLst>
    <p:custShow name="Méthodologie proposée" id="0">
      <p:sldLst/>
    </p:custShow>
  </p:custShowLst>
  <p:custDataLst>
    <p:tags r:id="rId42"/>
  </p:custDataLst>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478">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8D"/>
    <a:srgbClr val="00638F"/>
    <a:srgbClr val="018080"/>
    <a:srgbClr val="D11C23"/>
    <a:srgbClr val="FF2443"/>
    <a:srgbClr val="7A3C6E"/>
    <a:srgbClr val="6CA5BE"/>
    <a:srgbClr val="C00000"/>
    <a:srgbClr val="F0037F"/>
    <a:srgbClr val="B7BC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70" autoAdjust="0"/>
    <p:restoredTop sz="93686" autoAdjust="0"/>
  </p:normalViewPr>
  <p:slideViewPr>
    <p:cSldViewPr showGuides="1">
      <p:cViewPr varScale="1">
        <p:scale>
          <a:sx n="76" d="100"/>
          <a:sy n="76" d="100"/>
        </p:scale>
        <p:origin x="684" y="88"/>
      </p:cViewPr>
      <p:guideLst>
        <p:guide orient="horz" pos="2478"/>
        <p:guide pos="2880"/>
      </p:guideLst>
    </p:cSldViewPr>
  </p:slideViewPr>
  <p:outlineViewPr>
    <p:cViewPr>
      <p:scale>
        <a:sx n="33" d="100"/>
        <a:sy n="33" d="100"/>
      </p:scale>
      <p:origin x="0" y="-29032"/>
    </p:cViewPr>
  </p:outlineViewPr>
  <p:notesTextViewPr>
    <p:cViewPr>
      <p:scale>
        <a:sx n="3" d="2"/>
        <a:sy n="3" d="2"/>
      </p:scale>
      <p:origin x="0" y="0"/>
    </p:cViewPr>
  </p:notesTextViewPr>
  <p:sorterViewPr>
    <p:cViewPr>
      <p:scale>
        <a:sx n="66" d="100"/>
        <a:sy n="66" d="100"/>
      </p:scale>
      <p:origin x="0" y="-3444"/>
    </p:cViewPr>
  </p:sorterViewPr>
  <p:notesViewPr>
    <p:cSldViewPr showGuides="1">
      <p:cViewPr varScale="1">
        <p:scale>
          <a:sx n="53" d="100"/>
          <a:sy n="53" d="100"/>
        </p:scale>
        <p:origin x="336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3849688" y="0"/>
            <a:ext cx="2946400" cy="496888"/>
          </a:xfrm>
          <a:prstGeom prst="rect">
            <a:avLst/>
          </a:prstGeom>
        </p:spPr>
        <p:txBody>
          <a:bodyPr vert="horz" lIns="91431" tIns="45715" rIns="91431" bIns="45715" rtlCol="0"/>
          <a:lstStyle>
            <a:lvl1pPr algn="r" fontAlgn="auto">
              <a:spcBef>
                <a:spcPts val="0"/>
              </a:spcBef>
              <a:spcAft>
                <a:spcPts val="0"/>
              </a:spcAft>
              <a:defRPr sz="1200">
                <a:latin typeface="+mn-lt"/>
                <a:cs typeface="+mn-cs"/>
              </a:defRPr>
            </a:lvl1pPr>
          </a:lstStyle>
          <a:p>
            <a:pPr>
              <a:defRPr/>
            </a:pPr>
            <a:fld id="{BF8E08BC-2BED-4349-A856-CB238412D466}" type="datetimeFigureOut">
              <a:rPr lang="fr-FR"/>
              <a:pPr>
                <a:defRPr/>
              </a:pPr>
              <a:t>24/03/2019</a:t>
            </a:fld>
            <a:endParaRPr lang="fr-FR" dirty="0"/>
          </a:p>
        </p:txBody>
      </p:sp>
      <p:sp>
        <p:nvSpPr>
          <p:cNvPr id="4" name="Espace réservé du pied de page 3"/>
          <p:cNvSpPr>
            <a:spLocks noGrp="1"/>
          </p:cNvSpPr>
          <p:nvPr>
            <p:ph type="ftr" sz="quarter" idx="2"/>
          </p:nvPr>
        </p:nvSpPr>
        <p:spPr>
          <a:xfrm>
            <a:off x="0" y="9428164"/>
            <a:ext cx="2946400" cy="496887"/>
          </a:xfrm>
          <a:prstGeom prst="rect">
            <a:avLst/>
          </a:prstGeom>
        </p:spPr>
        <p:txBody>
          <a:bodyPr vert="horz" lIns="91431" tIns="45715" rIns="91431" bIns="45715" rtlCol="0" anchor="b"/>
          <a:lstStyle>
            <a:lvl1pPr algn="l" fontAlgn="auto">
              <a:spcBef>
                <a:spcPts val="0"/>
              </a:spcBef>
              <a:spcAft>
                <a:spcPts val="0"/>
              </a:spcAft>
              <a:defRPr sz="1200">
                <a:latin typeface="+mn-lt"/>
                <a:cs typeface="+mn-cs"/>
              </a:defRPr>
            </a:lvl1pPr>
          </a:lstStyle>
          <a:p>
            <a:pPr>
              <a:defRPr/>
            </a:pPr>
            <a:endParaRPr lang="fr-FR" dirty="0"/>
          </a:p>
        </p:txBody>
      </p:sp>
      <p:sp>
        <p:nvSpPr>
          <p:cNvPr id="5" name="Espace réservé du numéro de diapositive 4"/>
          <p:cNvSpPr>
            <a:spLocks noGrp="1"/>
          </p:cNvSpPr>
          <p:nvPr>
            <p:ph type="sldNum" sz="quarter" idx="3"/>
          </p:nvPr>
        </p:nvSpPr>
        <p:spPr>
          <a:xfrm>
            <a:off x="3849688" y="9428164"/>
            <a:ext cx="2946400" cy="496887"/>
          </a:xfrm>
          <a:prstGeom prst="rect">
            <a:avLst/>
          </a:prstGeom>
        </p:spPr>
        <p:txBody>
          <a:bodyPr vert="horz" lIns="91431" tIns="45715" rIns="91431" bIns="45715" rtlCol="0" anchor="b"/>
          <a:lstStyle>
            <a:lvl1pPr algn="r" fontAlgn="auto">
              <a:spcBef>
                <a:spcPts val="0"/>
              </a:spcBef>
              <a:spcAft>
                <a:spcPts val="0"/>
              </a:spcAft>
              <a:defRPr sz="1200">
                <a:latin typeface="+mn-lt"/>
                <a:cs typeface="+mn-cs"/>
              </a:defRPr>
            </a:lvl1pPr>
          </a:lstStyle>
          <a:p>
            <a:pPr>
              <a:defRPr/>
            </a:pPr>
            <a:fld id="{D17A01B9-8825-4C1E-824E-17109E7C143E}" type="slidenum">
              <a:rPr lang="fr-FR"/>
              <a:pPr>
                <a:defRPr/>
              </a:pPr>
              <a:t>‹N°›</a:t>
            </a:fld>
            <a:endParaRPr lang="fr-FR" dirty="0"/>
          </a:p>
        </p:txBody>
      </p:sp>
      <p:sp>
        <p:nvSpPr>
          <p:cNvPr id="6" name="Espace réservé de l'en-tête 5"/>
          <p:cNvSpPr>
            <a:spLocks noGrp="1"/>
          </p:cNvSpPr>
          <p:nvPr>
            <p:ph type="hdr" sz="quarter"/>
          </p:nvPr>
        </p:nvSpPr>
        <p:spPr>
          <a:xfrm>
            <a:off x="0" y="0"/>
            <a:ext cx="2946400" cy="496888"/>
          </a:xfrm>
          <a:prstGeom prst="rect">
            <a:avLst/>
          </a:prstGeom>
        </p:spPr>
        <p:txBody>
          <a:bodyPr vert="horz" lIns="91431" tIns="45715" rIns="91431" bIns="45715" rtlCol="0"/>
          <a:lstStyle>
            <a:lvl1pPr algn="l" fontAlgn="auto">
              <a:spcBef>
                <a:spcPts val="0"/>
              </a:spcBef>
              <a:spcAft>
                <a:spcPts val="0"/>
              </a:spcAft>
              <a:defRPr sz="1200">
                <a:latin typeface="+mn-lt"/>
                <a:cs typeface="+mn-cs"/>
              </a:defRPr>
            </a:lvl1pPr>
          </a:lstStyle>
          <a:p>
            <a:pPr>
              <a:defRPr/>
            </a:pPr>
            <a:endParaRPr lang="fr-FR" dirty="0"/>
          </a:p>
        </p:txBody>
      </p:sp>
    </p:spTree>
    <p:extLst>
      <p:ext uri="{BB962C8B-B14F-4D97-AF65-F5344CB8AC3E}">
        <p14:creationId xmlns:p14="http://schemas.microsoft.com/office/powerpoint/2010/main" val="977626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31" tIns="45715" rIns="91431" bIns="45715" rtlCol="0"/>
          <a:lstStyle>
            <a:lvl1pPr algn="l"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idx="1"/>
          </p:nvPr>
        </p:nvSpPr>
        <p:spPr>
          <a:xfrm>
            <a:off x="3849688" y="0"/>
            <a:ext cx="2946400" cy="496888"/>
          </a:xfrm>
          <a:prstGeom prst="rect">
            <a:avLst/>
          </a:prstGeom>
        </p:spPr>
        <p:txBody>
          <a:bodyPr vert="horz" lIns="91431" tIns="45715" rIns="91431" bIns="45715" rtlCol="0"/>
          <a:lstStyle>
            <a:lvl1pPr algn="r" fontAlgn="auto">
              <a:spcBef>
                <a:spcPts val="0"/>
              </a:spcBef>
              <a:spcAft>
                <a:spcPts val="0"/>
              </a:spcAft>
              <a:defRPr sz="1200">
                <a:latin typeface="+mn-lt"/>
                <a:cs typeface="+mn-cs"/>
              </a:defRPr>
            </a:lvl1pPr>
          </a:lstStyle>
          <a:p>
            <a:pPr>
              <a:defRPr/>
            </a:pPr>
            <a:fld id="{A3B87E46-1698-496E-9EF9-06557D31EA27}" type="datetimeFigureOut">
              <a:rPr lang="fr-FR"/>
              <a:pPr>
                <a:defRPr/>
              </a:pPr>
              <a:t>24/03/2019</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pPr lvl="0"/>
            <a:endParaRPr lang="fr-FR" noProof="0" dirty="0"/>
          </a:p>
        </p:txBody>
      </p:sp>
      <p:sp>
        <p:nvSpPr>
          <p:cNvPr id="5" name="Espace réservé des commentaires 4"/>
          <p:cNvSpPr>
            <a:spLocks noGrp="1"/>
          </p:cNvSpPr>
          <p:nvPr>
            <p:ph type="body" sz="quarter" idx="3"/>
          </p:nvPr>
        </p:nvSpPr>
        <p:spPr>
          <a:xfrm>
            <a:off x="679450" y="4714876"/>
            <a:ext cx="5438775" cy="4467225"/>
          </a:xfrm>
          <a:prstGeom prst="rect">
            <a:avLst/>
          </a:prstGeom>
        </p:spPr>
        <p:txBody>
          <a:bodyPr vert="horz" lIns="91431" tIns="45715" rIns="91431" bIns="45715"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164"/>
            <a:ext cx="2946400" cy="496887"/>
          </a:xfrm>
          <a:prstGeom prst="rect">
            <a:avLst/>
          </a:prstGeom>
        </p:spPr>
        <p:txBody>
          <a:bodyPr vert="horz" lIns="91431" tIns="45715" rIns="91431" bIns="45715" rtlCol="0" anchor="b"/>
          <a:lstStyle>
            <a:lvl1pPr algn="l" fontAlgn="auto">
              <a:spcBef>
                <a:spcPts val="0"/>
              </a:spcBef>
              <a:spcAft>
                <a:spcPts val="0"/>
              </a:spcAft>
              <a:defRPr sz="1200">
                <a:latin typeface="+mn-lt"/>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49688" y="9428164"/>
            <a:ext cx="2946400" cy="496887"/>
          </a:xfrm>
          <a:prstGeom prst="rect">
            <a:avLst/>
          </a:prstGeom>
        </p:spPr>
        <p:txBody>
          <a:bodyPr vert="horz" lIns="91431" tIns="45715" rIns="91431" bIns="45715" rtlCol="0" anchor="b"/>
          <a:lstStyle>
            <a:lvl1pPr algn="r" fontAlgn="auto">
              <a:spcBef>
                <a:spcPts val="0"/>
              </a:spcBef>
              <a:spcAft>
                <a:spcPts val="0"/>
              </a:spcAft>
              <a:defRPr sz="1200">
                <a:latin typeface="+mn-lt"/>
                <a:cs typeface="+mn-cs"/>
              </a:defRPr>
            </a:lvl1pPr>
          </a:lstStyle>
          <a:p>
            <a:pPr>
              <a:defRPr/>
            </a:pPr>
            <a:fld id="{D702AFBC-30AE-41C5-B9C8-A27BAD305B70}" type="slidenum">
              <a:rPr lang="fr-FR"/>
              <a:pPr>
                <a:defRPr/>
              </a:pPr>
              <a:t>‹N°›</a:t>
            </a:fld>
            <a:endParaRPr lang="fr-FR" dirty="0"/>
          </a:p>
        </p:txBody>
      </p:sp>
    </p:spTree>
    <p:extLst>
      <p:ext uri="{BB962C8B-B14F-4D97-AF65-F5344CB8AC3E}">
        <p14:creationId xmlns:p14="http://schemas.microsoft.com/office/powerpoint/2010/main" val="32206831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2</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73261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11</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5718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12</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39286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13</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6721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14</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462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15</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89373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16</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47926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17</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68730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18</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03209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19</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56226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20</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0959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3</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6238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21</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28867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22</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43380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23</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89423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24</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28343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25</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35886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26</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19937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27</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30250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28</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97281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29</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80996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30</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80217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4</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58244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31</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6882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32</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29384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33</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1631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34</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26034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35</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16057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5</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38358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6</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5009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7</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5606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8</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30084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9</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3155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latin typeface="Arial" panose="020B0604020202020204" pitchFamily="34" charset="0"/>
            </a:endParaRPr>
          </a:p>
        </p:txBody>
      </p:sp>
      <p:sp>
        <p:nvSpPr>
          <p:cNvPr id="48132" name="Espace réservé du numéro de diapositive 3"/>
          <p:cNvSpPr txBox="1">
            <a:spLocks noGrp="1"/>
          </p:cNvSpPr>
          <p:nvPr/>
        </p:nvSpPr>
        <p:spPr bwMode="auto">
          <a:xfrm>
            <a:off x="3851276" y="9377364"/>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5" rIns="91305" bIns="45655" anchor="b"/>
          <a:lstStyle>
            <a:lvl1pPr defTabSz="950913" eaLnBrk="0" hangingPunct="0">
              <a:spcBef>
                <a:spcPct val="30000"/>
              </a:spcBef>
              <a:defRPr sz="1200">
                <a:solidFill>
                  <a:schemeClr val="tx1"/>
                </a:solidFill>
                <a:latin typeface="Calibri" panose="020F0502020204030204" pitchFamily="34" charset="0"/>
              </a:defRPr>
            </a:lvl1pPr>
            <a:lvl2pPr marL="742950" indent="-285750" defTabSz="950913" eaLnBrk="0" hangingPunct="0">
              <a:spcBef>
                <a:spcPct val="30000"/>
              </a:spcBef>
              <a:defRPr sz="1200">
                <a:solidFill>
                  <a:schemeClr val="tx1"/>
                </a:solidFill>
                <a:latin typeface="Calibri" panose="020F0502020204030204" pitchFamily="34" charset="0"/>
              </a:defRPr>
            </a:lvl2pPr>
            <a:lvl3pPr marL="1143000" indent="-228600" defTabSz="950913" eaLnBrk="0" hangingPunct="0">
              <a:spcBef>
                <a:spcPct val="30000"/>
              </a:spcBef>
              <a:defRPr sz="1200">
                <a:solidFill>
                  <a:schemeClr val="tx1"/>
                </a:solidFill>
                <a:latin typeface="Calibri" panose="020F0502020204030204" pitchFamily="34" charset="0"/>
              </a:defRPr>
            </a:lvl3pPr>
            <a:lvl4pPr marL="1600200" indent="-228600" defTabSz="950913" eaLnBrk="0" hangingPunct="0">
              <a:spcBef>
                <a:spcPct val="30000"/>
              </a:spcBef>
              <a:defRPr sz="1200">
                <a:solidFill>
                  <a:schemeClr val="tx1"/>
                </a:solidFill>
                <a:latin typeface="Calibri" panose="020F0502020204030204" pitchFamily="34" charset="0"/>
              </a:defRPr>
            </a:lvl4pPr>
            <a:lvl5pPr marL="2057400" indent="-228600" defTabSz="950913" eaLnBrk="0" hangingPunct="0">
              <a:spcBef>
                <a:spcPct val="30000"/>
              </a:spcBef>
              <a:defRPr sz="1200">
                <a:solidFill>
                  <a:schemeClr val="tx1"/>
                </a:solidFill>
                <a:latin typeface="Calibri" panose="020F0502020204030204" pitchFamily="34" charset="0"/>
              </a:defRPr>
            </a:lvl5pPr>
            <a:lvl6pPr marL="2514600" indent="-228600" defTabSz="9509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09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09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09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BB3161-E649-42FD-AE79-A00E8153A9E5}" type="slidenum">
              <a:rPr lang="fr-FR" altLang="fr-FR" sz="1300">
                <a:solidFill>
                  <a:srgbClr val="000000"/>
                </a:solidFill>
                <a:latin typeface="Arial" panose="020B0604020202020204" pitchFamily="34" charset="0"/>
                <a:ea typeface="ＭＳ Ｐゴシック" panose="020B0600070205080204" pitchFamily="34" charset="-128"/>
              </a:rPr>
              <a:pPr algn="r" eaLnBrk="1" hangingPunct="1">
                <a:spcBef>
                  <a:spcPct val="0"/>
                </a:spcBef>
              </a:pPr>
              <a:t>10</a:t>
            </a:fld>
            <a:endParaRPr lang="fr-FR" altLang="fr-FR" sz="13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4376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im">
    <p:spTree>
      <p:nvGrpSpPr>
        <p:cNvPr id="1" name=""/>
        <p:cNvGrpSpPr/>
        <p:nvPr/>
      </p:nvGrpSpPr>
      <p:grpSpPr>
        <a:xfrm>
          <a:off x="0" y="0"/>
          <a:ext cx="0" cy="0"/>
          <a:chOff x="0" y="0"/>
          <a:chExt cx="0" cy="0"/>
        </a:xfrm>
      </p:grpSpPr>
      <p:sp>
        <p:nvSpPr>
          <p:cNvPr id="3" name="Rectangle 2"/>
          <p:cNvSpPr/>
          <p:nvPr/>
        </p:nvSpPr>
        <p:spPr>
          <a:xfrm>
            <a:off x="1475656" y="1052736"/>
            <a:ext cx="74168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1475656" y="1052736"/>
            <a:ext cx="74168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userDrawn="1"/>
        </p:nvSpPr>
        <p:spPr>
          <a:xfrm>
            <a:off x="1461344" y="1050608"/>
            <a:ext cx="74168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userDrawn="1"/>
        </p:nvSpPr>
        <p:spPr>
          <a:xfrm>
            <a:off x="107503" y="864353"/>
            <a:ext cx="8928992" cy="269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numéro de diapositive 22">
            <a:extLst>
              <a:ext uri="{FF2B5EF4-FFF2-40B4-BE49-F238E27FC236}">
                <a16:creationId xmlns:a16="http://schemas.microsoft.com/office/drawing/2014/main" id="{2775822B-E857-48AC-9416-B3386144F3C6}"/>
              </a:ext>
            </a:extLst>
          </p:cNvPr>
          <p:cNvSpPr>
            <a:spLocks noGrp="1"/>
          </p:cNvSpPr>
          <p:nvPr>
            <p:ph type="sldNum" sz="quarter" idx="4"/>
          </p:nvPr>
        </p:nvSpPr>
        <p:spPr>
          <a:xfrm>
            <a:off x="6876256" y="644422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638D"/>
                </a:solidFill>
                <a:latin typeface="+mn-lt"/>
                <a:cs typeface="+mn-cs"/>
              </a:defRPr>
            </a:lvl1pPr>
          </a:lstStyle>
          <a:p>
            <a:pPr>
              <a:defRPr/>
            </a:pPr>
            <a:fld id="{BE150E6C-0C00-43DD-9675-8B4B7B0F9C12}" type="slidenum">
              <a:rPr lang="fr-FR" smtClean="0"/>
              <a:pPr>
                <a:defRPr/>
              </a:pPr>
              <a:t>‹N°›</a:t>
            </a:fld>
            <a:endParaRPr lang="fr-FR" dirty="0"/>
          </a:p>
        </p:txBody>
      </p:sp>
    </p:spTree>
    <p:extLst>
      <p:ext uri="{BB962C8B-B14F-4D97-AF65-F5344CB8AC3E}">
        <p14:creationId xmlns:p14="http://schemas.microsoft.com/office/powerpoint/2010/main" val="314623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_auto">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4572000" y="1268760"/>
            <a:ext cx="4176168" cy="4896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hasCustomPrompt="1"/>
          </p:nvPr>
        </p:nvSpPr>
        <p:spPr>
          <a:xfrm>
            <a:off x="1555284" y="727072"/>
            <a:ext cx="5616725" cy="325664"/>
          </a:xfrm>
          <a:prstGeom prst="rect">
            <a:avLst/>
          </a:prstGeom>
        </p:spPr>
        <p:txBody>
          <a:bodyPr/>
          <a:lstStyle>
            <a:lvl1pPr>
              <a:defRPr/>
            </a:lvl1pPr>
          </a:lstStyle>
          <a:p>
            <a:r>
              <a:rPr lang="fr-FR" dirty="0"/>
              <a:t>Sommaire</a:t>
            </a:r>
          </a:p>
        </p:txBody>
      </p:sp>
      <p:sp>
        <p:nvSpPr>
          <p:cNvPr id="5" name="Espace réservé du pied de page 4"/>
          <p:cNvSpPr>
            <a:spLocks noGrp="1"/>
          </p:cNvSpPr>
          <p:nvPr>
            <p:ph type="ftr" sz="quarter" idx="11"/>
          </p:nvPr>
        </p:nvSpPr>
        <p:spPr>
          <a:xfrm>
            <a:off x="1327191" y="387387"/>
            <a:ext cx="5616723" cy="314126"/>
          </a:xfrm>
        </p:spPr>
        <p:txBody>
          <a:bodyPr/>
          <a:lstStyle>
            <a:lvl1pPr>
              <a:defRPr smtClean="0"/>
            </a:lvl1pPr>
          </a:lstStyle>
          <a:p>
            <a:pPr>
              <a:defRPr/>
            </a:pPr>
            <a:r>
              <a:rPr lang="fr-FR" dirty="0"/>
              <a:t>Offre</a:t>
            </a:r>
          </a:p>
        </p:txBody>
      </p:sp>
      <p:sp>
        <p:nvSpPr>
          <p:cNvPr id="7" name="Espace réservé du texte 2">
            <a:extLst>
              <a:ext uri="{FF2B5EF4-FFF2-40B4-BE49-F238E27FC236}">
                <a16:creationId xmlns:a16="http://schemas.microsoft.com/office/drawing/2014/main" id="{6D65B58E-C93B-422D-AD3C-A1813C0EF478}"/>
              </a:ext>
            </a:extLst>
          </p:cNvPr>
          <p:cNvSpPr>
            <a:spLocks noGrp="1"/>
          </p:cNvSpPr>
          <p:nvPr>
            <p:ph idx="1"/>
          </p:nvPr>
        </p:nvSpPr>
        <p:spPr bwMode="auto">
          <a:xfrm>
            <a:off x="223802" y="1228298"/>
            <a:ext cx="8668678" cy="4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 Cinquième niveau</a:t>
            </a:r>
          </a:p>
        </p:txBody>
      </p:sp>
      <p:sp>
        <p:nvSpPr>
          <p:cNvPr id="9" name="Espace réservé du numéro de diapositive 22">
            <a:extLst>
              <a:ext uri="{FF2B5EF4-FFF2-40B4-BE49-F238E27FC236}">
                <a16:creationId xmlns:a16="http://schemas.microsoft.com/office/drawing/2014/main" id="{3500D308-6212-4EEA-B1BA-2FF1E954CE5A}"/>
              </a:ext>
            </a:extLst>
          </p:cNvPr>
          <p:cNvSpPr>
            <a:spLocks noGrp="1"/>
          </p:cNvSpPr>
          <p:nvPr>
            <p:ph type="sldNum" sz="quarter" idx="4"/>
          </p:nvPr>
        </p:nvSpPr>
        <p:spPr>
          <a:xfrm>
            <a:off x="6876256" y="644422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638D"/>
                </a:solidFill>
                <a:latin typeface="+mn-lt"/>
                <a:cs typeface="+mn-cs"/>
              </a:defRPr>
            </a:lvl1pPr>
          </a:lstStyle>
          <a:p>
            <a:pPr>
              <a:defRPr/>
            </a:pPr>
            <a:fld id="{BE150E6C-0C00-43DD-9675-8B4B7B0F9C12}" type="slidenum">
              <a:rPr lang="fr-FR" smtClean="0"/>
              <a:pPr>
                <a:defRPr/>
              </a:pPr>
              <a:t>‹N°›</a:t>
            </a:fld>
            <a:endParaRPr lang="fr-FR" dirty="0"/>
          </a:p>
        </p:txBody>
      </p:sp>
    </p:spTree>
    <p:extLst>
      <p:ext uri="{BB962C8B-B14F-4D97-AF65-F5344CB8AC3E}">
        <p14:creationId xmlns:p14="http://schemas.microsoft.com/office/powerpoint/2010/main" val="259589272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7296026" cy="684213"/>
          </a:xfrm>
          <a:prstGeom prst="rect">
            <a:avLst/>
          </a:prstGeom>
        </p:spPr>
        <p:txBody>
          <a:bodyPr/>
          <a:lstStyle/>
          <a:p>
            <a:r>
              <a:rPr lang="fr-FR" dirty="0"/>
              <a:t>Cliquez et modifiez le titre</a:t>
            </a:r>
          </a:p>
        </p:txBody>
      </p:sp>
      <p:sp>
        <p:nvSpPr>
          <p:cNvPr id="3" name="Espace réservé du contenu 2"/>
          <p:cNvSpPr>
            <a:spLocks noGrp="1"/>
          </p:cNvSpPr>
          <p:nvPr>
            <p:ph idx="1"/>
          </p:nvPr>
        </p:nvSpPr>
        <p:spPr>
          <a:xfrm>
            <a:off x="179512" y="1124744"/>
            <a:ext cx="8784976" cy="5147469"/>
          </a:xfrm>
          <a:prstGeom prst="rect">
            <a:avLst/>
          </a:prstGeom>
        </p:spPr>
        <p:txBody>
          <a:bodyPr lIns="91418" tIns="45709" rIns="91418" bIns="45709"/>
          <a:lstStyle>
            <a:lvl1pPr>
              <a:defRPr>
                <a:latin typeface="Calibri" panose="020F0502020204030204" pitchFamily="34" charset="0"/>
              </a:defRPr>
            </a:lvl1pPr>
            <a:lvl2pPr marL="360277" indent="-180931">
              <a:spcBef>
                <a:spcPts val="600"/>
              </a:spcBef>
              <a:defRPr sz="900" b="1">
                <a:solidFill>
                  <a:schemeClr val="bg1">
                    <a:lumMod val="50000"/>
                  </a:schemeClr>
                </a:solidFill>
                <a:latin typeface="Calibri" panose="020F0502020204030204" pitchFamily="34" charset="0"/>
              </a:defRPr>
            </a:lvl2pPr>
            <a:lvl3pPr marL="539620" indent="-179344">
              <a:spcBef>
                <a:spcPts val="600"/>
              </a:spcBef>
              <a:defRPr sz="900">
                <a:solidFill>
                  <a:schemeClr val="bg1">
                    <a:lumMod val="50000"/>
                  </a:schemeClr>
                </a:solidFill>
                <a:latin typeface="Calibri" panose="020F0502020204030204" pitchFamily="34" charset="0"/>
              </a:defRPr>
            </a:lvl3pPr>
            <a:lvl4pPr marL="720551" indent="-180931">
              <a:defRPr sz="900">
                <a:solidFill>
                  <a:schemeClr val="bg1">
                    <a:lumMod val="50000"/>
                  </a:schemeClr>
                </a:solidFill>
                <a:latin typeface="Calibri" panose="020F0502020204030204" pitchFamily="34" charset="0"/>
              </a:defRPr>
            </a:lvl4pPr>
            <a:lvl5pPr marL="803081" indent="-180931">
              <a:defRPr sz="900">
                <a:solidFill>
                  <a:schemeClr val="bg1">
                    <a:lumMod val="50000"/>
                  </a:schemeClr>
                </a:solidFill>
                <a:latin typeface="Calibri" panose="020F050202020403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22">
            <a:extLst>
              <a:ext uri="{FF2B5EF4-FFF2-40B4-BE49-F238E27FC236}">
                <a16:creationId xmlns:a16="http://schemas.microsoft.com/office/drawing/2014/main" id="{D369FB24-8550-4F05-87E0-EF30E64D36CC}"/>
              </a:ext>
            </a:extLst>
          </p:cNvPr>
          <p:cNvSpPr>
            <a:spLocks noGrp="1"/>
          </p:cNvSpPr>
          <p:nvPr>
            <p:ph type="sldNum" sz="quarter" idx="4"/>
          </p:nvPr>
        </p:nvSpPr>
        <p:spPr>
          <a:xfrm>
            <a:off x="6876256" y="644422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638D"/>
                </a:solidFill>
                <a:latin typeface="+mn-lt"/>
                <a:cs typeface="+mn-cs"/>
              </a:defRPr>
            </a:lvl1pPr>
          </a:lstStyle>
          <a:p>
            <a:pPr>
              <a:defRPr/>
            </a:pPr>
            <a:fld id="{BE150E6C-0C00-43DD-9675-8B4B7B0F9C12}" type="slidenum">
              <a:rPr lang="fr-FR" smtClean="0"/>
              <a:pPr>
                <a:defRPr/>
              </a:pPr>
              <a:t>‹N°›</a:t>
            </a:fld>
            <a:endParaRPr lang="fr-FR" dirty="0"/>
          </a:p>
        </p:txBody>
      </p:sp>
    </p:spTree>
    <p:extLst>
      <p:ext uri="{BB962C8B-B14F-4D97-AF65-F5344CB8AC3E}">
        <p14:creationId xmlns:p14="http://schemas.microsoft.com/office/powerpoint/2010/main" val="1849907136"/>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Espace réservé du texte 2"/>
          <p:cNvSpPr>
            <a:spLocks noGrp="1"/>
          </p:cNvSpPr>
          <p:nvPr>
            <p:ph type="body" idx="1"/>
          </p:nvPr>
        </p:nvSpPr>
        <p:spPr bwMode="auto">
          <a:xfrm>
            <a:off x="223802" y="1228298"/>
            <a:ext cx="8668678" cy="4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 Cinquième niveau</a:t>
            </a:r>
          </a:p>
        </p:txBody>
      </p:sp>
      <p:sp>
        <p:nvSpPr>
          <p:cNvPr id="22" name="Espace réservé du pied de page 21"/>
          <p:cNvSpPr>
            <a:spLocks noGrp="1"/>
          </p:cNvSpPr>
          <p:nvPr>
            <p:ph type="ftr" sz="quarter" idx="3"/>
          </p:nvPr>
        </p:nvSpPr>
        <p:spPr>
          <a:xfrm>
            <a:off x="223802" y="474909"/>
            <a:ext cx="4820186" cy="325664"/>
          </a:xfrm>
          <a:prstGeom prst="rect">
            <a:avLst/>
          </a:prstGeom>
        </p:spPr>
        <p:txBody>
          <a:bodyPr vert="horz" lIns="91440" tIns="45720" rIns="91440" bIns="45720" rtlCol="0" anchor="b" anchorCtr="0"/>
          <a:lstStyle>
            <a:lvl1pPr algn="l" fontAlgn="auto">
              <a:spcBef>
                <a:spcPts val="0"/>
              </a:spcBef>
              <a:spcAft>
                <a:spcPts val="0"/>
              </a:spcAft>
              <a:defRPr sz="1400" b="1" i="0" u="none">
                <a:solidFill>
                  <a:schemeClr val="accent3">
                    <a:lumMod val="75000"/>
                  </a:schemeClr>
                </a:solidFill>
                <a:latin typeface="+mn-lt"/>
                <a:cs typeface="Times New Roman" pitchFamily="18" charset="0"/>
              </a:defRPr>
            </a:lvl1pPr>
          </a:lstStyle>
          <a:p>
            <a:pPr>
              <a:defRPr/>
            </a:pPr>
            <a:r>
              <a:rPr lang="fr-FR" dirty="0"/>
              <a:t>Offre</a:t>
            </a:r>
          </a:p>
        </p:txBody>
      </p:sp>
      <p:sp>
        <p:nvSpPr>
          <p:cNvPr id="23" name="Espace réservé du numéro de diapositive 22"/>
          <p:cNvSpPr>
            <a:spLocks noGrp="1"/>
          </p:cNvSpPr>
          <p:nvPr>
            <p:ph type="sldNum" sz="quarter" idx="4"/>
          </p:nvPr>
        </p:nvSpPr>
        <p:spPr>
          <a:xfrm>
            <a:off x="6876256" y="623731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638D"/>
                </a:solidFill>
                <a:latin typeface="+mn-lt"/>
                <a:cs typeface="+mn-cs"/>
              </a:defRPr>
            </a:lvl1pPr>
          </a:lstStyle>
          <a:p>
            <a:pPr>
              <a:defRPr/>
            </a:pPr>
            <a:fld id="{BE150E6C-0C00-43DD-9675-8B4B7B0F9C12}" type="slidenum">
              <a:rPr lang="fr-FR" smtClean="0"/>
              <a:pPr>
                <a:defRPr/>
              </a:pPr>
              <a:t>‹N°›</a:t>
            </a:fld>
            <a:endParaRPr lang="fr-FR" dirty="0"/>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latin typeface="+mn-lt"/>
            </a:endParaRPr>
          </a:p>
        </p:txBody>
      </p:sp>
      <p:cxnSp>
        <p:nvCxnSpPr>
          <p:cNvPr id="18" name="Connecteur droit 17"/>
          <p:cNvCxnSpPr/>
          <p:nvPr userDrawn="1"/>
        </p:nvCxnSpPr>
        <p:spPr>
          <a:xfrm flipV="1">
            <a:off x="223802" y="987874"/>
            <a:ext cx="8668678" cy="22395"/>
          </a:xfrm>
          <a:prstGeom prst="line">
            <a:avLst/>
          </a:prstGeom>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4" name="ZoneTexte 3">
            <a:extLst>
              <a:ext uri="{FF2B5EF4-FFF2-40B4-BE49-F238E27FC236}">
                <a16:creationId xmlns:a16="http://schemas.microsoft.com/office/drawing/2014/main" id="{E746246A-7B3C-4230-9EF2-95A2806EB80E}"/>
              </a:ext>
            </a:extLst>
          </p:cNvPr>
          <p:cNvSpPr txBox="1"/>
          <p:nvPr userDrawn="1"/>
        </p:nvSpPr>
        <p:spPr>
          <a:xfrm>
            <a:off x="175817" y="6351131"/>
            <a:ext cx="8068591" cy="246221"/>
          </a:xfrm>
          <a:prstGeom prst="rect">
            <a:avLst/>
          </a:prstGeom>
          <a:noFill/>
        </p:spPr>
        <p:txBody>
          <a:bodyPr wrap="square" rtlCol="0">
            <a:spAutoFit/>
          </a:bodyPr>
          <a:lstStyle/>
          <a:p>
            <a:r>
              <a:rPr lang="fr-FR" sz="1000" b="1" dirty="0">
                <a:solidFill>
                  <a:schemeClr val="bg1">
                    <a:lumMod val="50000"/>
                  </a:schemeClr>
                </a:solidFill>
                <a:latin typeface="+mn-lt"/>
              </a:rPr>
              <a:t>Communauté de communes Val de Cher Controis – Rapport sur les orientations budgétaires 2019 – mars 2019</a:t>
            </a:r>
          </a:p>
        </p:txBody>
      </p:sp>
      <p:cxnSp>
        <p:nvCxnSpPr>
          <p:cNvPr id="13" name="Connecteur droit 12">
            <a:extLst>
              <a:ext uri="{FF2B5EF4-FFF2-40B4-BE49-F238E27FC236}">
                <a16:creationId xmlns:a16="http://schemas.microsoft.com/office/drawing/2014/main" id="{63E6941B-FE3C-4601-8F7C-89CB98A020E1}"/>
              </a:ext>
            </a:extLst>
          </p:cNvPr>
          <p:cNvCxnSpPr/>
          <p:nvPr userDrawn="1"/>
        </p:nvCxnSpPr>
        <p:spPr>
          <a:xfrm flipV="1">
            <a:off x="184731" y="6279798"/>
            <a:ext cx="8668678" cy="22395"/>
          </a:xfrm>
          <a:prstGeom prst="line">
            <a:avLst/>
          </a:prstGeom>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pic>
        <p:nvPicPr>
          <p:cNvPr id="8" name="Image 7">
            <a:extLst>
              <a:ext uri="{FF2B5EF4-FFF2-40B4-BE49-F238E27FC236}">
                <a16:creationId xmlns:a16="http://schemas.microsoft.com/office/drawing/2014/main" id="{7A3BAE3B-1677-46D8-A1B4-7A6436EE32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78445" y="157214"/>
            <a:ext cx="1831411" cy="756984"/>
          </a:xfrm>
          <a:prstGeom prst="rect">
            <a:avLst/>
          </a:prstGeom>
        </p:spPr>
      </p:pic>
    </p:spTree>
    <p:extLst>
      <p:ext uri="{BB962C8B-B14F-4D97-AF65-F5344CB8AC3E}">
        <p14:creationId xmlns:p14="http://schemas.microsoft.com/office/powerpoint/2010/main" val="2451129623"/>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72" r:id="rId3"/>
  </p:sldLayoutIdLst>
  <p:hf hdr="0"/>
  <p:txStyles>
    <p:titleStyle>
      <a:lvl1pPr algn="l" rtl="0" eaLnBrk="1" fontAlgn="base" hangingPunct="1">
        <a:spcBef>
          <a:spcPct val="0"/>
        </a:spcBef>
        <a:spcAft>
          <a:spcPct val="0"/>
        </a:spcAft>
        <a:defRPr sz="1200" b="1" i="0" kern="1200">
          <a:solidFill>
            <a:schemeClr val="tx1"/>
          </a:solidFill>
          <a:latin typeface="+mn-lt"/>
          <a:ea typeface="Tahoma" pitchFamily="34" charset="0"/>
          <a:cs typeface="Arial" pitchFamily="34" charset="0"/>
        </a:defRPr>
      </a:lvl1pPr>
      <a:lvl2pPr algn="ctr" rtl="0" eaLnBrk="1" fontAlgn="base" hangingPunct="1">
        <a:spcBef>
          <a:spcPct val="0"/>
        </a:spcBef>
        <a:spcAft>
          <a:spcPct val="0"/>
        </a:spcAft>
        <a:defRPr sz="1600" b="1" i="1">
          <a:solidFill>
            <a:srgbClr val="31859C"/>
          </a:solidFill>
          <a:latin typeface="Trebuchet MS" pitchFamily="34" charset="0"/>
          <a:ea typeface="Tahoma" pitchFamily="34" charset="0"/>
          <a:cs typeface="Arial" charset="0"/>
        </a:defRPr>
      </a:lvl2pPr>
      <a:lvl3pPr algn="ctr" rtl="0" eaLnBrk="1" fontAlgn="base" hangingPunct="1">
        <a:spcBef>
          <a:spcPct val="0"/>
        </a:spcBef>
        <a:spcAft>
          <a:spcPct val="0"/>
        </a:spcAft>
        <a:defRPr sz="1600" b="1" i="1">
          <a:solidFill>
            <a:srgbClr val="31859C"/>
          </a:solidFill>
          <a:latin typeface="Trebuchet MS" pitchFamily="34" charset="0"/>
          <a:ea typeface="Tahoma" pitchFamily="34" charset="0"/>
          <a:cs typeface="Arial" charset="0"/>
        </a:defRPr>
      </a:lvl3pPr>
      <a:lvl4pPr algn="ctr" rtl="0" eaLnBrk="1" fontAlgn="base" hangingPunct="1">
        <a:spcBef>
          <a:spcPct val="0"/>
        </a:spcBef>
        <a:spcAft>
          <a:spcPct val="0"/>
        </a:spcAft>
        <a:defRPr sz="1600" b="1" i="1">
          <a:solidFill>
            <a:srgbClr val="31859C"/>
          </a:solidFill>
          <a:latin typeface="Trebuchet MS" pitchFamily="34" charset="0"/>
          <a:ea typeface="Tahoma" pitchFamily="34" charset="0"/>
          <a:cs typeface="Arial" charset="0"/>
        </a:defRPr>
      </a:lvl4pPr>
      <a:lvl5pPr algn="ctr" rtl="0" eaLnBrk="1" fontAlgn="base" hangingPunct="1">
        <a:spcBef>
          <a:spcPct val="0"/>
        </a:spcBef>
        <a:spcAft>
          <a:spcPct val="0"/>
        </a:spcAft>
        <a:defRPr sz="1600" b="1" i="1">
          <a:solidFill>
            <a:srgbClr val="31859C"/>
          </a:solidFill>
          <a:latin typeface="Trebuchet MS" pitchFamily="34" charset="0"/>
          <a:ea typeface="Tahoma" pitchFamily="34" charset="0"/>
          <a:cs typeface="Arial" charset="0"/>
        </a:defRPr>
      </a:lvl5pPr>
      <a:lvl6pPr marL="457200" algn="ctr" rtl="0" eaLnBrk="1" fontAlgn="base" hangingPunct="1">
        <a:spcBef>
          <a:spcPct val="0"/>
        </a:spcBef>
        <a:spcAft>
          <a:spcPct val="0"/>
        </a:spcAft>
        <a:defRPr sz="1600" b="1" i="1">
          <a:solidFill>
            <a:srgbClr val="31859C"/>
          </a:solidFill>
          <a:latin typeface="Trebuchet MS" pitchFamily="34" charset="0"/>
          <a:ea typeface="Tahoma" pitchFamily="34" charset="0"/>
          <a:cs typeface="Arial" charset="0"/>
        </a:defRPr>
      </a:lvl6pPr>
      <a:lvl7pPr marL="914400" algn="ctr" rtl="0" eaLnBrk="1" fontAlgn="base" hangingPunct="1">
        <a:spcBef>
          <a:spcPct val="0"/>
        </a:spcBef>
        <a:spcAft>
          <a:spcPct val="0"/>
        </a:spcAft>
        <a:defRPr sz="1600" b="1" i="1">
          <a:solidFill>
            <a:srgbClr val="31859C"/>
          </a:solidFill>
          <a:latin typeface="Trebuchet MS" pitchFamily="34" charset="0"/>
          <a:ea typeface="Tahoma" pitchFamily="34" charset="0"/>
          <a:cs typeface="Arial" charset="0"/>
        </a:defRPr>
      </a:lvl7pPr>
      <a:lvl8pPr marL="1371600" algn="ctr" rtl="0" eaLnBrk="1" fontAlgn="base" hangingPunct="1">
        <a:spcBef>
          <a:spcPct val="0"/>
        </a:spcBef>
        <a:spcAft>
          <a:spcPct val="0"/>
        </a:spcAft>
        <a:defRPr sz="1600" b="1" i="1">
          <a:solidFill>
            <a:srgbClr val="31859C"/>
          </a:solidFill>
          <a:latin typeface="Trebuchet MS" pitchFamily="34" charset="0"/>
          <a:ea typeface="Tahoma" pitchFamily="34" charset="0"/>
          <a:cs typeface="Arial" charset="0"/>
        </a:defRPr>
      </a:lvl8pPr>
      <a:lvl9pPr marL="1828800" algn="ctr" rtl="0" eaLnBrk="1" fontAlgn="base" hangingPunct="1">
        <a:spcBef>
          <a:spcPct val="0"/>
        </a:spcBef>
        <a:spcAft>
          <a:spcPct val="0"/>
        </a:spcAft>
        <a:defRPr sz="1600" b="1" i="1">
          <a:solidFill>
            <a:srgbClr val="31859C"/>
          </a:solidFill>
          <a:latin typeface="Trebuchet MS" pitchFamily="34" charset="0"/>
          <a:ea typeface="Tahoma" pitchFamily="34" charset="0"/>
          <a:cs typeface="Arial" charset="0"/>
        </a:defRPr>
      </a:lvl9pPr>
    </p:titleStyle>
    <p:body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mn-lt"/>
          <a:ea typeface="Tahoma" pitchFamily="34" charset="0"/>
          <a:cs typeface="Arial" pitchFamily="34" charset="0"/>
        </a:defRPr>
      </a:lvl1pPr>
      <a:lvl2pPr marL="354013" indent="-171450" algn="just" rtl="0" eaLnBrk="1" fontAlgn="base" hangingPunct="1">
        <a:spcBef>
          <a:spcPct val="20000"/>
        </a:spcBef>
        <a:spcAft>
          <a:spcPct val="0"/>
        </a:spcAft>
        <a:buClr>
          <a:srgbClr val="00638F"/>
        </a:buClr>
        <a:buFont typeface="Wingdings" panose="05000000000000000000" pitchFamily="2" charset="2"/>
        <a:buChar char="§"/>
        <a:defRPr sz="1100" i="0" kern="1200">
          <a:solidFill>
            <a:schemeClr val="tx1">
              <a:lumMod val="50000"/>
              <a:lumOff val="50000"/>
            </a:schemeClr>
          </a:solidFill>
          <a:latin typeface="+mn-lt"/>
          <a:ea typeface="Tahoma" pitchFamily="34" charset="0"/>
          <a:cs typeface="Arial" pitchFamily="34" charset="0"/>
        </a:defRPr>
      </a:lvl2pPr>
      <a:lvl3pPr marL="541338" indent="-184150" algn="just" rtl="0" eaLnBrk="1" fontAlgn="base" hangingPunct="1">
        <a:spcBef>
          <a:spcPct val="20000"/>
        </a:spcBef>
        <a:spcAft>
          <a:spcPct val="0"/>
        </a:spcAft>
        <a:buClr>
          <a:srgbClr val="00638F"/>
        </a:buClr>
        <a:buFont typeface="Wingdings" panose="05000000000000000000" pitchFamily="2" charset="2"/>
        <a:buChar char="ü"/>
        <a:defRPr sz="1000" b="0" i="0" kern="1200">
          <a:solidFill>
            <a:schemeClr val="tx1">
              <a:lumMod val="50000"/>
              <a:lumOff val="50000"/>
            </a:schemeClr>
          </a:solidFill>
          <a:latin typeface="+mn-lt"/>
          <a:ea typeface="Tahoma" pitchFamily="34" charset="0"/>
          <a:cs typeface="Arial" pitchFamily="34" charset="0"/>
        </a:defRPr>
      </a:lvl3pPr>
      <a:lvl4pPr marL="633413" indent="-92075" algn="just" rtl="0" eaLnBrk="1" fontAlgn="base" hangingPunct="1">
        <a:spcBef>
          <a:spcPct val="20000"/>
        </a:spcBef>
        <a:spcAft>
          <a:spcPct val="0"/>
        </a:spcAft>
        <a:buClr>
          <a:srgbClr val="00638F"/>
        </a:buClr>
        <a:buFont typeface="Wingdings" pitchFamily="2" charset="2"/>
        <a:buChar char="§"/>
        <a:defRPr sz="900" i="0" kern="1200">
          <a:solidFill>
            <a:schemeClr val="tx1">
              <a:lumMod val="50000"/>
              <a:lumOff val="50000"/>
            </a:schemeClr>
          </a:solidFill>
          <a:latin typeface="+mn-lt"/>
          <a:ea typeface="Tahoma" pitchFamily="34" charset="0"/>
          <a:cs typeface="Arial" pitchFamily="34" charset="0"/>
        </a:defRPr>
      </a:lvl4pPr>
      <a:lvl5pPr marL="715963" indent="-87313" algn="just" rtl="0" eaLnBrk="1" fontAlgn="base" hangingPunct="1">
        <a:spcBef>
          <a:spcPct val="20000"/>
        </a:spcBef>
        <a:spcAft>
          <a:spcPct val="0"/>
        </a:spcAft>
        <a:buClr>
          <a:srgbClr val="00638F"/>
        </a:buClr>
        <a:buFont typeface="Wingdings" pitchFamily="2" charset="2"/>
        <a:buChar char="§"/>
        <a:defRPr sz="900" i="0" kern="1200">
          <a:solidFill>
            <a:schemeClr val="tx1">
              <a:lumMod val="50000"/>
              <a:lumOff val="50000"/>
            </a:schemeClr>
          </a:solidFill>
          <a:latin typeface="+mn-lt"/>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4294967295"/>
          </p:nvPr>
        </p:nvSpPr>
        <p:spPr>
          <a:xfrm>
            <a:off x="1763688" y="3679724"/>
            <a:ext cx="5728591" cy="511336"/>
          </a:xfrm>
        </p:spPr>
        <p:txBody>
          <a:bodyPr/>
          <a:lstStyle/>
          <a:p>
            <a:pPr marL="0" indent="0" algn="ctr">
              <a:buNone/>
            </a:pPr>
            <a:r>
              <a:rPr lang="fr-FR" sz="2000" b="0" dirty="0">
                <a:latin typeface="Calibri Light" panose="020F0302020204030204" pitchFamily="34" charset="0"/>
                <a:cs typeface="Calibri Light" panose="020F0302020204030204" pitchFamily="34" charset="0"/>
              </a:rPr>
              <a:t>25 mars 2019</a:t>
            </a:r>
          </a:p>
        </p:txBody>
      </p:sp>
      <p:sp>
        <p:nvSpPr>
          <p:cNvPr id="6" name="Espace réservé du contenu 2"/>
          <p:cNvSpPr txBox="1">
            <a:spLocks/>
          </p:cNvSpPr>
          <p:nvPr/>
        </p:nvSpPr>
        <p:spPr bwMode="auto">
          <a:xfrm>
            <a:off x="1043608" y="1925922"/>
            <a:ext cx="7416824" cy="1753802"/>
          </a:xfrm>
          <a:prstGeom prst="rect">
            <a:avLst/>
          </a:prstGeom>
          <a:solidFill>
            <a:schemeClr val="bg1">
              <a:alpha val="75000"/>
            </a:schemeClr>
          </a:solidFill>
          <a:ln>
            <a:noFill/>
          </a:ln>
          <a:extLst/>
        </p:spPr>
        <p:txBody>
          <a:bodyPr vert="horz" wrap="square" lIns="91440" tIns="45720" rIns="91440" bIns="45720" numCol="1" anchor="ctr" anchorCtr="0" compatLnSpc="1">
            <a:prstTxWarp prst="textNoShape">
              <a:avLst/>
            </a:prstTxWarp>
          </a:bodyPr>
          <a:lstStyle>
            <a:lvl1pPr marL="182563" indent="-182563" algn="r" rtl="0" eaLnBrk="1" fontAlgn="base" hangingPunct="1">
              <a:spcBef>
                <a:spcPct val="20000"/>
              </a:spcBef>
              <a:spcAft>
                <a:spcPct val="0"/>
              </a:spcAft>
              <a:buClr>
                <a:srgbClr val="33CCCC"/>
              </a:buClr>
              <a:buFont typeface="Wingdings" pitchFamily="2" charset="2"/>
              <a:buNone/>
              <a:defRPr sz="1600" b="1" i="0" kern="1200">
                <a:solidFill>
                  <a:schemeClr val="bg1"/>
                </a:solidFill>
                <a:latin typeface="Trebuchet MS" pitchFamily="34" charset="0"/>
                <a:ea typeface="Tahoma" pitchFamily="34" charset="0"/>
                <a:cs typeface="Arial" pitchFamily="34" charset="0"/>
              </a:defRPr>
            </a:lvl1pPr>
            <a:lvl2pPr marL="357188" indent="-174625" algn="just" rtl="0" eaLnBrk="1" fontAlgn="base" hangingPunct="1">
              <a:spcBef>
                <a:spcPct val="20000"/>
              </a:spcBef>
              <a:spcAft>
                <a:spcPct val="0"/>
              </a:spcAft>
              <a:buClr>
                <a:schemeClr val="bg2"/>
              </a:buClr>
              <a:buFont typeface="Wingdings 2" panose="05020102010507070707" pitchFamily="18" charset="2"/>
              <a:buChar char=""/>
              <a:defRPr sz="1100" i="0" kern="1200">
                <a:solidFill>
                  <a:schemeClr val="tx1"/>
                </a:solidFill>
                <a:latin typeface="Trebuchet MS" pitchFamily="34" charset="0"/>
                <a:ea typeface="Tahoma" pitchFamily="34" charset="0"/>
                <a:cs typeface="Arial" pitchFamily="34" charset="0"/>
              </a:defRPr>
            </a:lvl2pPr>
            <a:lvl3pPr marL="541338" indent="-184150" algn="just" rtl="0" eaLnBrk="1" fontAlgn="base" hangingPunct="1">
              <a:spcBef>
                <a:spcPct val="20000"/>
              </a:spcBef>
              <a:spcAft>
                <a:spcPct val="0"/>
              </a:spcAft>
              <a:buClr>
                <a:srgbClr val="33CCCC"/>
              </a:buClr>
              <a:buFont typeface="Wingdings" pitchFamily="2" charset="2"/>
              <a:buChar char="Ø"/>
              <a:defRPr sz="1000" i="0" kern="1200">
                <a:solidFill>
                  <a:schemeClr val="tx1"/>
                </a:solidFill>
                <a:latin typeface="Trebuchet MS" pitchFamily="34" charset="0"/>
                <a:ea typeface="Tahoma" pitchFamily="34" charset="0"/>
                <a:cs typeface="Arial" pitchFamily="34" charset="0"/>
              </a:defRPr>
            </a:lvl3pPr>
            <a:lvl4pPr marL="633413" indent="-92075" algn="just" rtl="0" eaLnBrk="1" fontAlgn="base" hangingPunct="1">
              <a:spcBef>
                <a:spcPct val="20000"/>
              </a:spcBef>
              <a:spcAft>
                <a:spcPct val="0"/>
              </a:spcAft>
              <a:buClr>
                <a:schemeClr val="bg2"/>
              </a:buClr>
              <a:buFont typeface="Wingdings" pitchFamily="2" charset="2"/>
              <a:buChar char="§"/>
              <a:defRPr sz="900" i="0" kern="1200">
                <a:solidFill>
                  <a:schemeClr val="tx2"/>
                </a:solidFill>
                <a:latin typeface="Trebuchet MS" pitchFamily="34" charset="0"/>
                <a:ea typeface="Tahoma" pitchFamily="34" charset="0"/>
                <a:cs typeface="Arial" pitchFamily="34" charset="0"/>
              </a:defRPr>
            </a:lvl4pPr>
            <a:lvl5pPr marL="715963" indent="-87313" algn="just" rtl="0" eaLnBrk="1" fontAlgn="base" hangingPunct="1">
              <a:spcBef>
                <a:spcPct val="20000"/>
              </a:spcBef>
              <a:spcAft>
                <a:spcPct val="0"/>
              </a:spcAft>
              <a:buClr>
                <a:srgbClr val="33CCCC"/>
              </a:buClr>
              <a:buFont typeface="Wingdings" pitchFamily="2" charset="2"/>
              <a:buChar char="§"/>
              <a:defRPr sz="900" i="0" kern="1200">
                <a:solidFill>
                  <a:schemeClr val="tx1"/>
                </a:solidFill>
                <a:latin typeface="Trebuchet MS"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fr-FR" sz="1800" cap="all" dirty="0">
                <a:solidFill>
                  <a:schemeClr val="tx1"/>
                </a:solidFill>
                <a:latin typeface="+mj-lt"/>
                <a:cs typeface="Calibri Light" panose="020F0302020204030204" pitchFamily="34" charset="0"/>
              </a:rPr>
              <a:t>Communauté de communes VAL DE CHER CONTROIS</a:t>
            </a:r>
          </a:p>
          <a:p>
            <a:pPr marL="0" indent="0" algn="ctr"/>
            <a:endParaRPr lang="fr-FR" sz="2000" b="0" cap="all" dirty="0">
              <a:solidFill>
                <a:schemeClr val="tx1"/>
              </a:solidFill>
              <a:latin typeface="Calibri Light" panose="020F0302020204030204" pitchFamily="34" charset="0"/>
              <a:cs typeface="Calibri Light" panose="020F0302020204030204" pitchFamily="34" charset="0"/>
            </a:endParaRPr>
          </a:p>
          <a:p>
            <a:pPr marL="0" indent="0" algn="ctr"/>
            <a:r>
              <a:rPr lang="fr-FR" sz="2400" b="0" cap="all" dirty="0">
                <a:solidFill>
                  <a:schemeClr val="tx1"/>
                </a:solidFill>
                <a:latin typeface="Calibri Light" panose="020F0302020204030204" pitchFamily="34" charset="0"/>
                <a:cs typeface="Calibri Light" panose="020F0302020204030204" pitchFamily="34" charset="0"/>
              </a:rPr>
              <a:t>Rapport sur les orientations budgétaires 2019</a:t>
            </a:r>
          </a:p>
        </p:txBody>
      </p:sp>
      <p:pic>
        <p:nvPicPr>
          <p:cNvPr id="5" name="Image 4">
            <a:extLst>
              <a:ext uri="{FF2B5EF4-FFF2-40B4-BE49-F238E27FC236}">
                <a16:creationId xmlns:a16="http://schemas.microsoft.com/office/drawing/2014/main" id="{19A255B2-0ED1-47D6-9398-A4D17CA2B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116632"/>
            <a:ext cx="2340796" cy="967530"/>
          </a:xfrm>
          <a:prstGeom prst="rect">
            <a:avLst/>
          </a:prstGeom>
        </p:spPr>
      </p:pic>
    </p:spTree>
    <p:extLst>
      <p:ext uri="{BB962C8B-B14F-4D97-AF65-F5344CB8AC3E}">
        <p14:creationId xmlns:p14="http://schemas.microsoft.com/office/powerpoint/2010/main" val="3417137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10</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69059" y="1052346"/>
            <a:ext cx="8280920" cy="5391880"/>
          </a:xfrm>
        </p:spPr>
        <p:txBody>
          <a:bodyPr/>
          <a:lstStyle/>
          <a:p>
            <a:pPr marL="0" indent="0">
              <a:spcBef>
                <a:spcPts val="600"/>
              </a:spcBef>
              <a:buNone/>
            </a:pPr>
            <a:r>
              <a:rPr lang="fr-FR" sz="1600" dirty="0">
                <a:solidFill>
                  <a:schemeClr val="tx1"/>
                </a:solidFill>
                <a:cs typeface="Calibri" panose="020F0502020204030204" pitchFamily="34" charset="0"/>
              </a:rPr>
              <a:t>Principales dispositions de la Loi de Finances 2019 pour les collectivités locales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2. La situation des finances publiques et les lois de finances</a:t>
            </a:r>
          </a:p>
        </p:txBody>
      </p:sp>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160118" y="1340768"/>
            <a:ext cx="6428106" cy="476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FontTx/>
              <a:buChar char="-"/>
            </a:pPr>
            <a:endParaRPr lang="fr-FR" dirty="0">
              <a:solidFill>
                <a:schemeClr val="tx1"/>
              </a:solidFill>
              <a:cs typeface="Calibri" panose="020F0502020204030204" pitchFamily="34" charset="0"/>
            </a:endParaRPr>
          </a:p>
          <a:p>
            <a:pPr>
              <a:buFont typeface="Arial" panose="020B0604020202020204" pitchFamily="34" charset="0"/>
              <a:buChar char="•"/>
            </a:pPr>
            <a:r>
              <a:rPr lang="fr-FR" dirty="0">
                <a:solidFill>
                  <a:schemeClr val="tx1"/>
                </a:solidFill>
                <a:cs typeface="Calibri" panose="020F0502020204030204" pitchFamily="34" charset="0"/>
              </a:rPr>
              <a:t>Autres dispositions de nature fiscale :</a:t>
            </a:r>
          </a:p>
          <a:p>
            <a:pPr lvl="1">
              <a:buFontTx/>
              <a:buChar char="-"/>
            </a:pPr>
            <a:r>
              <a:rPr lang="fr-FR" sz="1050" dirty="0">
                <a:solidFill>
                  <a:schemeClr val="tx1"/>
                </a:solidFill>
                <a:cs typeface="Calibri" panose="020F0502020204030204" pitchFamily="34" charset="0"/>
              </a:rPr>
              <a:t>Suppression en 2019 de la CFE minimum pour les contribuables ayant un chiffre d’affaires inférieur à 5 000 euros. </a:t>
            </a:r>
            <a:r>
              <a:rPr lang="fr-FR" sz="1050" b="0" dirty="0">
                <a:solidFill>
                  <a:schemeClr val="tx1"/>
                </a:solidFill>
                <a:cs typeface="Calibri" panose="020F0502020204030204" pitchFamily="34" charset="0"/>
              </a:rPr>
              <a:t>Une compensation sera versée par l’Etat, calculée sur la base du taux de CFE 2018 disposition de la LFI 2018 mise en œuvre en 2019)</a:t>
            </a:r>
          </a:p>
          <a:p>
            <a:pPr lvl="1">
              <a:buFontTx/>
              <a:buChar char="-"/>
            </a:pPr>
            <a:r>
              <a:rPr lang="fr-FR" sz="1050" dirty="0">
                <a:solidFill>
                  <a:schemeClr val="tx1"/>
                </a:solidFill>
                <a:cs typeface="Calibri" panose="020F0502020204030204" pitchFamily="34" charset="0"/>
              </a:rPr>
              <a:t>Revalorisation des valeurs locatives : </a:t>
            </a:r>
            <a:r>
              <a:rPr lang="fr-FR" sz="1050" b="0" dirty="0">
                <a:solidFill>
                  <a:schemeClr val="tx1"/>
                </a:solidFill>
                <a:cs typeface="Calibri" panose="020F0502020204030204" pitchFamily="34" charset="0"/>
              </a:rPr>
              <a:t>pas de disposition en Loi de Finances mais application d’une règle adoptée en LFI 2016. Les valeurs locatives des locaux d’habitation seront revalorisées de 2,2% (évolution de l’indice des prix à la consommation entre novembre 2017 et novembre 2018). Ce taux est exceptionnellement élevé.</a:t>
            </a:r>
          </a:p>
          <a:p>
            <a:pPr lvl="1">
              <a:buFontTx/>
              <a:buChar char="-"/>
            </a:pPr>
            <a:r>
              <a:rPr lang="fr-FR" sz="1050" dirty="0">
                <a:solidFill>
                  <a:schemeClr val="tx1"/>
                </a:solidFill>
                <a:cs typeface="Calibri" panose="020F0502020204030204" pitchFamily="34" charset="0"/>
              </a:rPr>
              <a:t>Attention : en 2019, les valeurs locatives des locaux commerciaux vont subir le contrecoup d’une revalorisation 2018 qui s’est avérée supérieure à la réalité de l’évolution des loyers.</a:t>
            </a:r>
            <a:r>
              <a:rPr lang="fr-FR" sz="1050" b="0" dirty="0">
                <a:solidFill>
                  <a:schemeClr val="tx1"/>
                </a:solidFill>
                <a:cs typeface="Calibri" panose="020F0502020204030204" pitchFamily="34" charset="0"/>
              </a:rPr>
              <a:t> Cela pourrait conduire à une baisse de ces valeurs locatives, mais d’ampleur diverse selon les territoires (dans le cas de la CCVCC, les locaux commerciaux représentent environ 15% de la base de foncier bâti mais une partie plus significative des bases de CFE).</a:t>
            </a:r>
          </a:p>
          <a:p>
            <a:pPr lvl="1">
              <a:buFontTx/>
              <a:buChar char="-"/>
            </a:pPr>
            <a:r>
              <a:rPr lang="fr-FR" sz="1050" dirty="0">
                <a:solidFill>
                  <a:schemeClr val="tx1"/>
                </a:solidFill>
                <a:cs typeface="Calibri" panose="020F0502020204030204" pitchFamily="34" charset="0"/>
              </a:rPr>
              <a:t>Taxe GEMAPI : </a:t>
            </a:r>
            <a:r>
              <a:rPr lang="fr-FR" sz="1050" b="0" dirty="0">
                <a:solidFill>
                  <a:schemeClr val="tx1"/>
                </a:solidFill>
                <a:cs typeface="Calibri" panose="020F0502020204030204" pitchFamily="34" charset="0"/>
              </a:rPr>
              <a:t>possibilité d’en voter le produit jusqu’au 15 avril.</a:t>
            </a:r>
          </a:p>
          <a:p>
            <a:pPr lvl="1">
              <a:buFontTx/>
              <a:buChar char="-"/>
            </a:pPr>
            <a:r>
              <a:rPr lang="fr-FR" sz="1050" dirty="0">
                <a:solidFill>
                  <a:schemeClr val="tx1"/>
                </a:solidFill>
                <a:cs typeface="Calibri" panose="020F0502020204030204" pitchFamily="34" charset="0"/>
              </a:rPr>
              <a:t>Demi-part des veuves </a:t>
            </a:r>
            <a:r>
              <a:rPr lang="fr-FR" sz="1050" b="0" dirty="0">
                <a:solidFill>
                  <a:schemeClr val="tx1"/>
                </a:solidFill>
                <a:cs typeface="Calibri" panose="020F0502020204030204" pitchFamily="34" charset="0"/>
              </a:rPr>
              <a:t>: l’Etat est revenu sur son engagement de compenser l’impact de cette mesure. Il s’en suivra une perte de 240 M€ entre 2017 à 2019 (cette mesure a pu générer une baisse de base de TH entre les notifications 2018 et les bases définitives). Cette baisse ne sera pas compensée intégralement en 2019 (via les compensations fiscales).</a:t>
            </a:r>
          </a:p>
          <a:p>
            <a:pPr lvl="1">
              <a:buFontTx/>
              <a:buChar char="-"/>
            </a:pPr>
            <a:r>
              <a:rPr lang="fr-FR" sz="1050" dirty="0">
                <a:solidFill>
                  <a:schemeClr val="tx1"/>
                </a:solidFill>
                <a:cs typeface="Calibri" panose="020F0502020204030204" pitchFamily="34" charset="0"/>
              </a:rPr>
              <a:t>IFER éolien </a:t>
            </a:r>
            <a:r>
              <a:rPr lang="fr-FR" sz="1050" b="0" dirty="0">
                <a:solidFill>
                  <a:schemeClr val="tx1"/>
                </a:solidFill>
                <a:cs typeface="Calibri" panose="020F0502020204030204" pitchFamily="34" charset="0"/>
              </a:rPr>
              <a:t>: la LFI prévoit un reversement obligatoire à la commune d’implantation de 20% du produit de l’IFER éolien pour les éoliennes installées à compter de 2019, même si l’EPCI a adopté la FPU (ce dernier continuera d’en percevoir 50% et le CD 30%)</a:t>
            </a:r>
          </a:p>
          <a:p>
            <a:pPr lvl="1">
              <a:buFontTx/>
              <a:buChar char="-"/>
            </a:pPr>
            <a:r>
              <a:rPr lang="fr-FR" sz="1050" dirty="0">
                <a:solidFill>
                  <a:schemeClr val="tx1"/>
                </a:solidFill>
                <a:cs typeface="Calibri" panose="020F0502020204030204" pitchFamily="34" charset="0"/>
              </a:rPr>
              <a:t>TGAP (taxe générale sur les activités polluantes) </a:t>
            </a:r>
            <a:r>
              <a:rPr lang="fr-FR" sz="1050" b="0" dirty="0">
                <a:solidFill>
                  <a:schemeClr val="tx1"/>
                </a:solidFill>
                <a:cs typeface="Calibri" panose="020F0502020204030204" pitchFamily="34" charset="0"/>
              </a:rPr>
              <a:t> : montée en puissance programmée de la TGAP en matière de déchets (minimum de 15€/tonne en 2025 et très forte hausse pour les déchets enfouis en CET, à 65€/tonne en 2025)</a:t>
            </a:r>
          </a:p>
          <a:p>
            <a:pPr lvl="1">
              <a:buFontTx/>
              <a:buChar char="-"/>
            </a:pPr>
            <a:r>
              <a:rPr lang="fr-FR" sz="1050" dirty="0">
                <a:solidFill>
                  <a:schemeClr val="tx1"/>
                </a:solidFill>
                <a:cs typeface="Calibri" panose="020F0502020204030204" pitchFamily="34" charset="0"/>
              </a:rPr>
              <a:t>Baisse de la TVA à 5,5% pour certaines prestations relatives aux déchets </a:t>
            </a:r>
            <a:r>
              <a:rPr lang="fr-FR" sz="1050" b="0" dirty="0">
                <a:solidFill>
                  <a:schemeClr val="tx1"/>
                </a:solidFill>
                <a:cs typeface="Calibri" panose="020F0502020204030204" pitchFamily="34" charset="0"/>
              </a:rPr>
              <a:t>(à compter de 2021)</a:t>
            </a:r>
            <a:endParaRPr lang="fr-FR" sz="1000" dirty="0">
              <a:solidFill>
                <a:schemeClr val="tx1"/>
              </a:solidFill>
              <a:cs typeface="Calibri" panose="020F0502020204030204" pitchFamily="34" charset="0"/>
            </a:endParaRPr>
          </a:p>
          <a:p>
            <a:pPr lvl="2">
              <a:buFontTx/>
              <a:buChar char="-"/>
            </a:pPr>
            <a:endParaRPr lang="fr-FR" sz="105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dirty="0">
              <a:solidFill>
                <a:schemeClr val="tx1"/>
              </a:solidFill>
              <a:cs typeface="Calibri" panose="020F0502020204030204" pitchFamily="34" charset="0"/>
            </a:endParaRPr>
          </a:p>
        </p:txBody>
      </p:sp>
    </p:spTree>
    <p:extLst>
      <p:ext uri="{BB962C8B-B14F-4D97-AF65-F5344CB8AC3E}">
        <p14:creationId xmlns:p14="http://schemas.microsoft.com/office/powerpoint/2010/main" val="25718117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11</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69059" y="1052346"/>
            <a:ext cx="8280920" cy="5391880"/>
          </a:xfrm>
        </p:spPr>
        <p:txBody>
          <a:bodyPr/>
          <a:lstStyle/>
          <a:p>
            <a:pPr marL="0" indent="0">
              <a:spcBef>
                <a:spcPts val="600"/>
              </a:spcBef>
              <a:buNone/>
            </a:pPr>
            <a:r>
              <a:rPr lang="fr-FR" sz="1600" dirty="0">
                <a:solidFill>
                  <a:schemeClr val="tx1"/>
                </a:solidFill>
                <a:cs typeface="Calibri" panose="020F0502020204030204" pitchFamily="34" charset="0"/>
              </a:rPr>
              <a:t>Principales dispositions de la Loi de Finances 2019 pour les collectivités locales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2. La situation des finances publiques et les lois de finances</a:t>
            </a:r>
          </a:p>
        </p:txBody>
      </p:sp>
      <p:graphicFrame>
        <p:nvGraphicFramePr>
          <p:cNvPr id="7" name="Tableau 6">
            <a:extLst>
              <a:ext uri="{FF2B5EF4-FFF2-40B4-BE49-F238E27FC236}">
                <a16:creationId xmlns:a16="http://schemas.microsoft.com/office/drawing/2014/main" id="{904FAA98-2FF6-48AE-AA56-F102EE58561B}"/>
              </a:ext>
            </a:extLst>
          </p:cNvPr>
          <p:cNvGraphicFramePr>
            <a:graphicFrameLocks noGrp="1"/>
          </p:cNvGraphicFramePr>
          <p:nvPr>
            <p:extLst/>
          </p:nvPr>
        </p:nvGraphicFramePr>
        <p:xfrm>
          <a:off x="5764875" y="1537778"/>
          <a:ext cx="3096344" cy="3149600"/>
        </p:xfrm>
        <a:graphic>
          <a:graphicData uri="http://schemas.openxmlformats.org/drawingml/2006/table">
            <a:tbl>
              <a:tblPr firstRow="1" bandRow="1">
                <a:tableStyleId>{5C22544A-7EE6-4342-B048-85BDC9FD1C3A}</a:tableStyleId>
              </a:tblPr>
              <a:tblGrid>
                <a:gridCol w="1754483">
                  <a:extLst>
                    <a:ext uri="{9D8B030D-6E8A-4147-A177-3AD203B41FA5}">
                      <a16:colId xmlns:a16="http://schemas.microsoft.com/office/drawing/2014/main" val="933100912"/>
                    </a:ext>
                  </a:extLst>
                </a:gridCol>
                <a:gridCol w="1341861">
                  <a:extLst>
                    <a:ext uri="{9D8B030D-6E8A-4147-A177-3AD203B41FA5}">
                      <a16:colId xmlns:a16="http://schemas.microsoft.com/office/drawing/2014/main" val="2279300219"/>
                    </a:ext>
                  </a:extLst>
                </a:gridCol>
              </a:tblGrid>
              <a:tr h="305013">
                <a:tc>
                  <a:txBody>
                    <a:bodyPr/>
                    <a:lstStyle/>
                    <a:p>
                      <a:r>
                        <a:rPr lang="fr-FR" sz="1400" dirty="0">
                          <a:solidFill>
                            <a:schemeClr val="tx1"/>
                          </a:solidFill>
                        </a:rPr>
                        <a:t>Quelques données sur les dotations et subventions d’Etat aux CL</a:t>
                      </a:r>
                    </a:p>
                  </a:txBody>
                  <a:tcPr>
                    <a:solidFill>
                      <a:schemeClr val="bg2">
                        <a:lumMod val="60000"/>
                        <a:lumOff val="40000"/>
                      </a:schemeClr>
                    </a:solidFill>
                  </a:tcPr>
                </a:tc>
                <a:tc>
                  <a:txBody>
                    <a:bodyPr/>
                    <a:lstStyle/>
                    <a:p>
                      <a:pPr algn="ctr"/>
                      <a:r>
                        <a:rPr lang="fr-FR" sz="1400" dirty="0">
                          <a:solidFill>
                            <a:schemeClr val="tx1"/>
                          </a:solidFill>
                        </a:rPr>
                        <a:t>Montants</a:t>
                      </a:r>
                    </a:p>
                    <a:p>
                      <a:pPr algn="ctr"/>
                      <a:r>
                        <a:rPr lang="fr-FR" sz="1400" dirty="0">
                          <a:solidFill>
                            <a:schemeClr val="tx1"/>
                          </a:solidFill>
                        </a:rPr>
                        <a:t>LFI 2019</a:t>
                      </a:r>
                    </a:p>
                  </a:txBody>
                  <a:tcPr>
                    <a:solidFill>
                      <a:schemeClr val="bg2">
                        <a:lumMod val="60000"/>
                        <a:lumOff val="40000"/>
                      </a:schemeClr>
                    </a:solidFill>
                  </a:tcPr>
                </a:tc>
                <a:extLst>
                  <a:ext uri="{0D108BD9-81ED-4DB2-BD59-A6C34878D82A}">
                    <a16:rowId xmlns:a16="http://schemas.microsoft.com/office/drawing/2014/main" val="3870396360"/>
                  </a:ext>
                </a:extLst>
              </a:tr>
              <a:tr h="370840">
                <a:tc>
                  <a:txBody>
                    <a:bodyPr/>
                    <a:lstStyle/>
                    <a:p>
                      <a:r>
                        <a:rPr lang="fr-FR" sz="1400" b="0" dirty="0"/>
                        <a:t>DGF globale (hors régions)</a:t>
                      </a:r>
                    </a:p>
                  </a:txBody>
                  <a:tcPr>
                    <a:solidFill>
                      <a:schemeClr val="bg2">
                        <a:lumMod val="20000"/>
                        <a:lumOff val="80000"/>
                      </a:schemeClr>
                    </a:solidFill>
                  </a:tcPr>
                </a:tc>
                <a:tc>
                  <a:txBody>
                    <a:bodyPr/>
                    <a:lstStyle/>
                    <a:p>
                      <a:pPr algn="ctr"/>
                      <a:r>
                        <a:rPr lang="fr-FR" sz="1400" b="0" dirty="0"/>
                        <a:t>26,9 Mds€</a:t>
                      </a:r>
                    </a:p>
                  </a:txBody>
                  <a:tcPr>
                    <a:solidFill>
                      <a:schemeClr val="bg2">
                        <a:lumMod val="20000"/>
                        <a:lumOff val="80000"/>
                      </a:schemeClr>
                    </a:solidFill>
                  </a:tcPr>
                </a:tc>
                <a:extLst>
                  <a:ext uri="{0D108BD9-81ED-4DB2-BD59-A6C34878D82A}">
                    <a16:rowId xmlns:a16="http://schemas.microsoft.com/office/drawing/2014/main" val="1048583218"/>
                  </a:ext>
                </a:extLst>
              </a:tr>
              <a:tr h="502214">
                <a:tc>
                  <a:txBody>
                    <a:bodyPr/>
                    <a:lstStyle/>
                    <a:p>
                      <a:r>
                        <a:rPr lang="fr-FR" sz="1400" b="0" dirty="0"/>
                        <a:t>Dotations de péréquation communes (DSU, DSR et DNP)</a:t>
                      </a:r>
                    </a:p>
                  </a:txBody>
                  <a:tcPr>
                    <a:solidFill>
                      <a:schemeClr val="bg2">
                        <a:lumMod val="20000"/>
                        <a:lumOff val="80000"/>
                      </a:schemeClr>
                    </a:solidFill>
                  </a:tcPr>
                </a:tc>
                <a:tc>
                  <a:txBody>
                    <a:bodyPr/>
                    <a:lstStyle/>
                    <a:p>
                      <a:pPr algn="ctr"/>
                      <a:r>
                        <a:rPr lang="fr-FR" sz="1400" b="0" dirty="0"/>
                        <a:t>4 686 M€</a:t>
                      </a:r>
                    </a:p>
                  </a:txBody>
                  <a:tcPr>
                    <a:solidFill>
                      <a:schemeClr val="bg2">
                        <a:lumMod val="20000"/>
                        <a:lumOff val="80000"/>
                      </a:schemeClr>
                    </a:solidFill>
                  </a:tcPr>
                </a:tc>
                <a:extLst>
                  <a:ext uri="{0D108BD9-81ED-4DB2-BD59-A6C34878D82A}">
                    <a16:rowId xmlns:a16="http://schemas.microsoft.com/office/drawing/2014/main" val="3012213543"/>
                  </a:ext>
                </a:extLst>
              </a:tr>
              <a:tr h="370840">
                <a:tc>
                  <a:txBody>
                    <a:bodyPr/>
                    <a:lstStyle/>
                    <a:p>
                      <a:r>
                        <a:rPr lang="fr-FR" sz="1400" b="0" dirty="0"/>
                        <a:t>DCRTP </a:t>
                      </a:r>
                    </a:p>
                  </a:txBody>
                  <a:tcPr>
                    <a:solidFill>
                      <a:schemeClr val="bg2">
                        <a:lumMod val="20000"/>
                        <a:lumOff val="80000"/>
                      </a:schemeClr>
                    </a:solidFill>
                  </a:tcPr>
                </a:tc>
                <a:tc>
                  <a:txBody>
                    <a:bodyPr/>
                    <a:lstStyle/>
                    <a:p>
                      <a:pPr algn="ctr"/>
                      <a:r>
                        <a:rPr lang="fr-FR" sz="1400" b="0" dirty="0"/>
                        <a:t>2 979 M€</a:t>
                      </a:r>
                    </a:p>
                  </a:txBody>
                  <a:tcPr>
                    <a:solidFill>
                      <a:schemeClr val="bg2">
                        <a:lumMod val="20000"/>
                        <a:lumOff val="80000"/>
                      </a:schemeClr>
                    </a:solidFill>
                  </a:tcPr>
                </a:tc>
                <a:extLst>
                  <a:ext uri="{0D108BD9-81ED-4DB2-BD59-A6C34878D82A}">
                    <a16:rowId xmlns:a16="http://schemas.microsoft.com/office/drawing/2014/main" val="3152287872"/>
                  </a:ext>
                </a:extLst>
              </a:tr>
              <a:tr h="370840">
                <a:tc>
                  <a:txBody>
                    <a:bodyPr/>
                    <a:lstStyle/>
                    <a:p>
                      <a:r>
                        <a:rPr lang="fr-FR" sz="1400" b="0" dirty="0"/>
                        <a:t>DSIL et DETR</a:t>
                      </a:r>
                    </a:p>
                  </a:txBody>
                  <a:tcPr>
                    <a:solidFill>
                      <a:schemeClr val="bg2">
                        <a:lumMod val="20000"/>
                        <a:lumOff val="80000"/>
                      </a:schemeClr>
                    </a:solidFill>
                  </a:tcPr>
                </a:tc>
                <a:tc>
                  <a:txBody>
                    <a:bodyPr/>
                    <a:lstStyle/>
                    <a:p>
                      <a:pPr algn="ctr"/>
                      <a:r>
                        <a:rPr lang="fr-FR" sz="1400" b="0" dirty="0"/>
                        <a:t>1 616 M€</a:t>
                      </a:r>
                    </a:p>
                  </a:txBody>
                  <a:tcPr>
                    <a:solidFill>
                      <a:schemeClr val="bg2">
                        <a:lumMod val="20000"/>
                        <a:lumOff val="80000"/>
                      </a:schemeClr>
                    </a:solidFill>
                  </a:tcPr>
                </a:tc>
                <a:extLst>
                  <a:ext uri="{0D108BD9-81ED-4DB2-BD59-A6C34878D82A}">
                    <a16:rowId xmlns:a16="http://schemas.microsoft.com/office/drawing/2014/main" val="1065879061"/>
                  </a:ext>
                </a:extLst>
              </a:tr>
            </a:tbl>
          </a:graphicData>
        </a:graphic>
      </p:graphicFrame>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213709" y="1335442"/>
            <a:ext cx="5222387"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FontTx/>
              <a:buChar char="-"/>
            </a:pPr>
            <a:endParaRPr lang="fr-FR" sz="1400" dirty="0">
              <a:solidFill>
                <a:schemeClr val="tx1"/>
              </a:solidFill>
              <a:cs typeface="Calibri" panose="020F0502020204030204" pitchFamily="34" charset="0"/>
            </a:endParaRPr>
          </a:p>
          <a:p>
            <a:pPr>
              <a:buFont typeface="Arial" panose="020B0604020202020204" pitchFamily="34" charset="0"/>
              <a:buChar char="•"/>
            </a:pPr>
            <a:r>
              <a:rPr lang="fr-FR" sz="1400" dirty="0">
                <a:solidFill>
                  <a:schemeClr val="tx1"/>
                </a:solidFill>
                <a:cs typeface="Calibri" panose="020F0502020204030204" pitchFamily="34" charset="0"/>
              </a:rPr>
              <a:t>L’évolution des dotations et subventions de l’Etat :</a:t>
            </a:r>
          </a:p>
          <a:p>
            <a:pPr lvl="1">
              <a:buFontTx/>
              <a:buChar char="-"/>
            </a:pPr>
            <a:r>
              <a:rPr lang="fr-FR" sz="1100" dirty="0">
                <a:solidFill>
                  <a:schemeClr val="tx1"/>
                </a:solidFill>
                <a:cs typeface="Calibri" panose="020F0502020204030204" pitchFamily="34" charset="0"/>
              </a:rPr>
              <a:t>Une stabilité globale des dotations de fonctionnement </a:t>
            </a:r>
            <a:r>
              <a:rPr lang="fr-FR" sz="1100" b="0" dirty="0">
                <a:solidFill>
                  <a:schemeClr val="tx1"/>
                </a:solidFill>
                <a:cs typeface="Calibri" panose="020F0502020204030204" pitchFamily="34" charset="0"/>
              </a:rPr>
              <a:t>(27 Mds€, hors DGF des régions qui disparaît et est remplacée par une fraction de TVA)</a:t>
            </a:r>
          </a:p>
          <a:p>
            <a:pPr lvl="1">
              <a:buFontTx/>
              <a:buChar char="-"/>
            </a:pPr>
            <a:r>
              <a:rPr lang="fr-FR" sz="1100" dirty="0">
                <a:solidFill>
                  <a:schemeClr val="tx1"/>
                </a:solidFill>
                <a:cs typeface="Calibri" panose="020F0502020204030204" pitchFamily="34" charset="0"/>
              </a:rPr>
              <a:t>Les dotations de péréquation (DSU et DSR) dont revalorisées (+180 M€) mais cette hausse est financée par les communes et EPCI</a:t>
            </a:r>
          </a:p>
          <a:p>
            <a:pPr lvl="1">
              <a:buFontTx/>
              <a:buChar char="-"/>
            </a:pPr>
            <a:r>
              <a:rPr lang="fr-FR" sz="1100" dirty="0">
                <a:solidFill>
                  <a:schemeClr val="tx1"/>
                </a:solidFill>
                <a:cs typeface="Calibri" panose="020F0502020204030204" pitchFamily="34" charset="0"/>
              </a:rPr>
              <a:t>Ainsi la dotation forfaitaire des communes </a:t>
            </a:r>
            <a:r>
              <a:rPr lang="fr-FR" sz="1100" b="0" dirty="0">
                <a:solidFill>
                  <a:schemeClr val="tx1"/>
                </a:solidFill>
                <a:cs typeface="Calibri" panose="020F0502020204030204" pitchFamily="34" charset="0"/>
              </a:rPr>
              <a:t>dont le potentiel fiscal est supérieur à 75% de la moyenne </a:t>
            </a:r>
            <a:r>
              <a:rPr lang="fr-FR" sz="1100" dirty="0">
                <a:solidFill>
                  <a:schemeClr val="tx1"/>
                </a:solidFill>
                <a:cs typeface="Calibri" panose="020F0502020204030204" pitchFamily="34" charset="0"/>
              </a:rPr>
              <a:t>sera écrêtée jusqu’à 2% des recettes de fonctionnement retraitées de l’année n-2 </a:t>
            </a:r>
            <a:r>
              <a:rPr lang="fr-FR" sz="1100" b="0" dirty="0">
                <a:solidFill>
                  <a:schemeClr val="tx1"/>
                </a:solidFill>
                <a:cs typeface="Calibri" panose="020F0502020204030204" pitchFamily="34" charset="0"/>
              </a:rPr>
              <a:t>(impact très fort pour les communes dites « riches »), 19 500 communes devraient voir leur dotation forfaitaire baisser</a:t>
            </a:r>
          </a:p>
          <a:p>
            <a:pPr lvl="1">
              <a:buFontTx/>
              <a:buChar char="-"/>
            </a:pPr>
            <a:r>
              <a:rPr lang="fr-FR" sz="1100" dirty="0">
                <a:solidFill>
                  <a:schemeClr val="tx1"/>
                </a:solidFill>
                <a:cs typeface="Calibri" panose="020F0502020204030204" pitchFamily="34" charset="0"/>
              </a:rPr>
              <a:t>La DCRTP est amputée de 1,7% pour le bloc communal, </a:t>
            </a:r>
            <a:r>
              <a:rPr lang="fr-FR" sz="1100" b="0" dirty="0">
                <a:solidFill>
                  <a:schemeClr val="tx1"/>
                </a:solidFill>
                <a:cs typeface="Calibri" panose="020F0502020204030204" pitchFamily="34" charset="0"/>
              </a:rPr>
              <a:t>alors que cette recette devait être figée dans le temps afin de compenser les effets de la réforme de la taxe professionnelle en 2010 pour les territoires industriels (baisse réparties en fonction des recettes réelles de fonctionnement retraitées)</a:t>
            </a:r>
          </a:p>
          <a:p>
            <a:pPr lvl="1">
              <a:buFontTx/>
              <a:buChar char="-"/>
            </a:pPr>
            <a:r>
              <a:rPr lang="fr-FR" sz="1100" dirty="0">
                <a:solidFill>
                  <a:schemeClr val="tx1"/>
                </a:solidFill>
                <a:cs typeface="Calibri" panose="020F0502020204030204" pitchFamily="34" charset="0"/>
              </a:rPr>
              <a:t>Elément positif : les compensations fiscales sont figées </a:t>
            </a:r>
            <a:r>
              <a:rPr lang="fr-FR" sz="1100" b="0" dirty="0">
                <a:solidFill>
                  <a:schemeClr val="tx1"/>
                </a:solidFill>
                <a:cs typeface="Calibri" panose="020F0502020204030204" pitchFamily="34" charset="0"/>
              </a:rPr>
              <a:t>(alors que certaines d’entre elles avaient fortement diminué ces dernières années)</a:t>
            </a:r>
          </a:p>
          <a:p>
            <a:pPr lvl="1">
              <a:buFontTx/>
              <a:buChar char="-"/>
            </a:pPr>
            <a:r>
              <a:rPr lang="fr-FR" sz="1100" dirty="0">
                <a:solidFill>
                  <a:schemeClr val="tx1"/>
                </a:solidFill>
                <a:cs typeface="Calibri" panose="020F0502020204030204" pitchFamily="34" charset="0"/>
              </a:rPr>
              <a:t>Les subventions d’investissement : </a:t>
            </a:r>
            <a:r>
              <a:rPr lang="fr-FR" sz="1100" b="0" dirty="0">
                <a:solidFill>
                  <a:schemeClr val="tx1"/>
                </a:solidFill>
                <a:cs typeface="Calibri" panose="020F0502020204030204" pitchFamily="34" charset="0"/>
              </a:rPr>
              <a:t>ces dotations baissent à nouveau en 2019.</a:t>
            </a:r>
          </a:p>
          <a:p>
            <a:pPr lvl="1">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sz="1400" dirty="0">
              <a:solidFill>
                <a:schemeClr val="tx1"/>
              </a:solidFill>
              <a:cs typeface="Calibri" panose="020F0502020204030204" pitchFamily="34" charset="0"/>
            </a:endParaRPr>
          </a:p>
        </p:txBody>
      </p:sp>
      <p:sp>
        <p:nvSpPr>
          <p:cNvPr id="2" name="ZoneTexte 1">
            <a:extLst>
              <a:ext uri="{FF2B5EF4-FFF2-40B4-BE49-F238E27FC236}">
                <a16:creationId xmlns:a16="http://schemas.microsoft.com/office/drawing/2014/main" id="{E9E044C4-ED75-416A-A483-B2FE2B88896C}"/>
              </a:ext>
            </a:extLst>
          </p:cNvPr>
          <p:cNvSpPr txBox="1"/>
          <p:nvPr/>
        </p:nvSpPr>
        <p:spPr>
          <a:xfrm>
            <a:off x="5688124" y="4740273"/>
            <a:ext cx="3321732" cy="1477328"/>
          </a:xfrm>
          <a:prstGeom prst="rect">
            <a:avLst/>
          </a:prstGeom>
          <a:noFill/>
        </p:spPr>
        <p:txBody>
          <a:bodyPr wrap="square" rtlCol="0">
            <a:spAutoFit/>
          </a:bodyPr>
          <a:lstStyle/>
          <a:p>
            <a:r>
              <a:rPr lang="fr-FR" sz="900" dirty="0"/>
              <a:t>DGF : dotation globale de fonctionnement</a:t>
            </a:r>
          </a:p>
          <a:p>
            <a:r>
              <a:rPr lang="fr-FR" sz="900" dirty="0"/>
              <a:t>DSU : dotation de solidarité urbaine</a:t>
            </a:r>
          </a:p>
          <a:p>
            <a:r>
              <a:rPr lang="fr-FR" sz="900" dirty="0"/>
              <a:t>DSR : dotation de solidarité rurale</a:t>
            </a:r>
          </a:p>
          <a:p>
            <a:r>
              <a:rPr lang="fr-FR" sz="900" dirty="0"/>
              <a:t>DNP : donation nationale de péréquation</a:t>
            </a:r>
          </a:p>
          <a:p>
            <a:r>
              <a:rPr lang="fr-FR" sz="900" dirty="0"/>
              <a:t>DSIL : dotation de soutien à l’investissement local</a:t>
            </a:r>
          </a:p>
          <a:p>
            <a:r>
              <a:rPr lang="fr-FR" sz="900" dirty="0"/>
              <a:t>DETR : dotation d’équipement des territoires ruraux</a:t>
            </a:r>
          </a:p>
          <a:p>
            <a:r>
              <a:rPr lang="fr-FR" sz="900" dirty="0"/>
              <a:t>DCUSTP : dotation unique des compensations spécifiques de la taxe professionnelle </a:t>
            </a:r>
          </a:p>
          <a:p>
            <a:r>
              <a:rPr lang="fr-FR" sz="900" dirty="0"/>
              <a:t>DCRTP : dotation de compensation liée à la réforme de la taxe professionnelle</a:t>
            </a:r>
          </a:p>
        </p:txBody>
      </p:sp>
    </p:spTree>
    <p:extLst>
      <p:ext uri="{BB962C8B-B14F-4D97-AF65-F5344CB8AC3E}">
        <p14:creationId xmlns:p14="http://schemas.microsoft.com/office/powerpoint/2010/main" val="326289885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12</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26321" y="1052736"/>
            <a:ext cx="8280920" cy="5391880"/>
          </a:xfrm>
        </p:spPr>
        <p:txBody>
          <a:bodyPr/>
          <a:lstStyle/>
          <a:p>
            <a:pPr marL="0" indent="0">
              <a:spcBef>
                <a:spcPts val="600"/>
              </a:spcBef>
              <a:buNone/>
            </a:pPr>
            <a:r>
              <a:rPr lang="fr-FR" sz="1600" dirty="0">
                <a:solidFill>
                  <a:schemeClr val="tx1"/>
                </a:solidFill>
                <a:cs typeface="Calibri" panose="020F0502020204030204" pitchFamily="34" charset="0"/>
              </a:rPr>
              <a:t>Résultats budgétaires 2018 provisoires de la CCVCC : un excédent global très important qui constitue un atout pour les prochaines années (consolidation tous budgets)</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124744"/>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La situation budgétaire et financière de la CCVCC en 2018</a:t>
            </a:r>
          </a:p>
        </p:txBody>
      </p:sp>
      <p:sp>
        <p:nvSpPr>
          <p:cNvPr id="7" name="ZoneTexte 6">
            <a:extLst>
              <a:ext uri="{FF2B5EF4-FFF2-40B4-BE49-F238E27FC236}">
                <a16:creationId xmlns:a16="http://schemas.microsoft.com/office/drawing/2014/main" id="{B046ACF2-0AB1-494D-96A1-35C014B55A1C}"/>
              </a:ext>
            </a:extLst>
          </p:cNvPr>
          <p:cNvSpPr txBox="1"/>
          <p:nvPr/>
        </p:nvSpPr>
        <p:spPr>
          <a:xfrm>
            <a:off x="4845671" y="1988393"/>
            <a:ext cx="3245522" cy="2308324"/>
          </a:xfrm>
          <a:prstGeom prst="rect">
            <a:avLst/>
          </a:prstGeom>
          <a:noFill/>
        </p:spPr>
        <p:txBody>
          <a:bodyPr wrap="square" rtlCol="0">
            <a:spAutoFit/>
          </a:bodyPr>
          <a:lstStyle/>
          <a:p>
            <a:r>
              <a:rPr lang="fr-FR" sz="1200" b="1" dirty="0"/>
              <a:t>Le résultat global, tous budgets confondus, atteint 17,9 M€ soit l’équivalent de 5 mois de dépenses totales (investissement + fonctionnement)</a:t>
            </a:r>
          </a:p>
          <a:p>
            <a:endParaRPr lang="fr-FR" sz="1200" dirty="0"/>
          </a:p>
          <a:p>
            <a:r>
              <a:rPr lang="fr-FR" sz="1200" b="1" dirty="0"/>
              <a:t>La dette de la CCVCC atteint 17,6 M€, montant élevé en € et € par habitant,</a:t>
            </a:r>
            <a:r>
              <a:rPr lang="fr-FR" sz="1200" dirty="0"/>
              <a:t> </a:t>
            </a:r>
            <a:r>
              <a:rPr lang="fr-FR" sz="1200" b="1" dirty="0"/>
              <a:t>mais à relativiser compte tenu des actifs que possède la CC</a:t>
            </a:r>
            <a:r>
              <a:rPr lang="fr-FR" sz="1200" dirty="0"/>
              <a:t> (terrains, biens loués à titre onéreux et travaux en cours), dont l’actif est comptabilisé au total pour un montant équivalent.</a:t>
            </a:r>
          </a:p>
          <a:p>
            <a:endParaRPr lang="fr-FR" sz="1200" dirty="0"/>
          </a:p>
        </p:txBody>
      </p:sp>
      <p:pic>
        <p:nvPicPr>
          <p:cNvPr id="4" name="Image 3">
            <a:extLst>
              <a:ext uri="{FF2B5EF4-FFF2-40B4-BE49-F238E27FC236}">
                <a16:creationId xmlns:a16="http://schemas.microsoft.com/office/drawing/2014/main" id="{19CE1B2D-DBB4-4EB2-A793-3FF367A2D1E4}"/>
              </a:ext>
            </a:extLst>
          </p:cNvPr>
          <p:cNvPicPr>
            <a:picLocks noChangeAspect="1"/>
          </p:cNvPicPr>
          <p:nvPr/>
        </p:nvPicPr>
        <p:blipFill>
          <a:blip r:embed="rId3"/>
          <a:stretch>
            <a:fillRect/>
          </a:stretch>
        </p:blipFill>
        <p:spPr>
          <a:xfrm>
            <a:off x="526321" y="1628800"/>
            <a:ext cx="3613631" cy="4509120"/>
          </a:xfrm>
          <a:prstGeom prst="rect">
            <a:avLst/>
          </a:prstGeom>
          <a:ln>
            <a:solidFill>
              <a:srgbClr val="00638F"/>
            </a:solidFill>
          </a:ln>
        </p:spPr>
      </p:pic>
      <p:pic>
        <p:nvPicPr>
          <p:cNvPr id="9" name="Image 8">
            <a:extLst>
              <a:ext uri="{FF2B5EF4-FFF2-40B4-BE49-F238E27FC236}">
                <a16:creationId xmlns:a16="http://schemas.microsoft.com/office/drawing/2014/main" id="{5B3377CB-6FDA-417C-8650-07AF9C40A2E8}"/>
              </a:ext>
            </a:extLst>
          </p:cNvPr>
          <p:cNvPicPr>
            <a:picLocks noChangeAspect="1"/>
          </p:cNvPicPr>
          <p:nvPr/>
        </p:nvPicPr>
        <p:blipFill>
          <a:blip r:embed="rId4"/>
          <a:stretch>
            <a:fillRect/>
          </a:stretch>
        </p:blipFill>
        <p:spPr>
          <a:xfrm>
            <a:off x="4845671" y="4613582"/>
            <a:ext cx="3772008" cy="1524338"/>
          </a:xfrm>
          <a:prstGeom prst="rect">
            <a:avLst/>
          </a:prstGeom>
          <a:ln>
            <a:solidFill>
              <a:schemeClr val="tx1"/>
            </a:solidFill>
          </a:ln>
        </p:spPr>
      </p:pic>
    </p:spTree>
    <p:extLst>
      <p:ext uri="{BB962C8B-B14F-4D97-AF65-F5344CB8AC3E}">
        <p14:creationId xmlns:p14="http://schemas.microsoft.com/office/powerpoint/2010/main" val="170091740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13</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26321" y="1052736"/>
            <a:ext cx="8280920" cy="5391880"/>
          </a:xfrm>
        </p:spPr>
        <p:txBody>
          <a:bodyPr/>
          <a:lstStyle/>
          <a:p>
            <a:pPr marL="0" indent="0">
              <a:spcBef>
                <a:spcPts val="600"/>
              </a:spcBef>
              <a:buNone/>
            </a:pPr>
            <a:r>
              <a:rPr lang="fr-FR" sz="1600" dirty="0">
                <a:solidFill>
                  <a:schemeClr val="tx1"/>
                </a:solidFill>
                <a:cs typeface="Calibri" panose="020F0502020204030204" pitchFamily="34" charset="0"/>
              </a:rPr>
              <a:t>Résultats budgétaires 2018 provisoires de la CCVCC : des ratios financiers excellents malgré leur diminution par rapport à 2017</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124744"/>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La situation budgétaire et financière de la CCVCC en 2018</a:t>
            </a:r>
          </a:p>
        </p:txBody>
      </p:sp>
      <p:pic>
        <p:nvPicPr>
          <p:cNvPr id="2" name="Image 1">
            <a:extLst>
              <a:ext uri="{FF2B5EF4-FFF2-40B4-BE49-F238E27FC236}">
                <a16:creationId xmlns:a16="http://schemas.microsoft.com/office/drawing/2014/main" id="{E07E16BA-EF1E-43D4-B761-DF4099AEAC0F}"/>
              </a:ext>
            </a:extLst>
          </p:cNvPr>
          <p:cNvPicPr>
            <a:picLocks noChangeAspect="1"/>
          </p:cNvPicPr>
          <p:nvPr/>
        </p:nvPicPr>
        <p:blipFill>
          <a:blip r:embed="rId3"/>
          <a:stretch>
            <a:fillRect/>
          </a:stretch>
        </p:blipFill>
        <p:spPr>
          <a:xfrm>
            <a:off x="414071" y="1772816"/>
            <a:ext cx="3579271" cy="4334038"/>
          </a:xfrm>
          <a:prstGeom prst="rect">
            <a:avLst/>
          </a:prstGeom>
          <a:ln>
            <a:solidFill>
              <a:schemeClr val="tx1"/>
            </a:solidFill>
          </a:ln>
        </p:spPr>
      </p:pic>
      <p:sp>
        <p:nvSpPr>
          <p:cNvPr id="3" name="ZoneTexte 2">
            <a:extLst>
              <a:ext uri="{FF2B5EF4-FFF2-40B4-BE49-F238E27FC236}">
                <a16:creationId xmlns:a16="http://schemas.microsoft.com/office/drawing/2014/main" id="{CEDC94E6-FB3F-496C-B6D2-1C6D062E79D1}"/>
              </a:ext>
            </a:extLst>
          </p:cNvPr>
          <p:cNvSpPr txBox="1"/>
          <p:nvPr/>
        </p:nvSpPr>
        <p:spPr>
          <a:xfrm>
            <a:off x="5040937" y="3643459"/>
            <a:ext cx="3240360" cy="2554545"/>
          </a:xfrm>
          <a:prstGeom prst="rect">
            <a:avLst/>
          </a:prstGeom>
          <a:noFill/>
        </p:spPr>
        <p:txBody>
          <a:bodyPr wrap="square" rtlCol="0">
            <a:spAutoFit/>
          </a:bodyPr>
          <a:lstStyle/>
          <a:p>
            <a:r>
              <a:rPr lang="fr-FR" sz="1600" b="1" dirty="0"/>
              <a:t>Les soldes de gestion sont très bons: CAF nette de plus de 2,4 M€ (niveau des investissements annuels que la CC peut financer par autofinancement)</a:t>
            </a:r>
          </a:p>
          <a:p>
            <a:endParaRPr lang="fr-FR" sz="1600" b="1" dirty="0"/>
          </a:p>
          <a:p>
            <a:endParaRPr lang="fr-FR" sz="1600" b="1" dirty="0"/>
          </a:p>
          <a:p>
            <a:endParaRPr lang="fr-FR" sz="1600" b="1" dirty="0"/>
          </a:p>
          <a:p>
            <a:r>
              <a:rPr lang="fr-FR" sz="1600" b="1" dirty="0"/>
              <a:t>Le niveau d’endettement est faible (2,3 années)</a:t>
            </a:r>
          </a:p>
        </p:txBody>
      </p:sp>
      <p:cxnSp>
        <p:nvCxnSpPr>
          <p:cNvPr id="11" name="Connecteur droit avec flèche 10">
            <a:extLst>
              <a:ext uri="{FF2B5EF4-FFF2-40B4-BE49-F238E27FC236}">
                <a16:creationId xmlns:a16="http://schemas.microsoft.com/office/drawing/2014/main" id="{BE4CF29A-559F-4133-8084-76C67DDF1B07}"/>
              </a:ext>
            </a:extLst>
          </p:cNvPr>
          <p:cNvCxnSpPr>
            <a:cxnSpLocks/>
          </p:cNvCxnSpPr>
          <p:nvPr/>
        </p:nvCxnSpPr>
        <p:spPr>
          <a:xfrm>
            <a:off x="4166747" y="4221088"/>
            <a:ext cx="810508" cy="155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CC87613D-446E-4243-AC85-C348A9EA5130}"/>
              </a:ext>
            </a:extLst>
          </p:cNvPr>
          <p:cNvCxnSpPr>
            <a:cxnSpLocks/>
          </p:cNvCxnSpPr>
          <p:nvPr/>
        </p:nvCxnSpPr>
        <p:spPr>
          <a:xfrm>
            <a:off x="4176122" y="5964054"/>
            <a:ext cx="8011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97492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14</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69059" y="1052346"/>
            <a:ext cx="8280920" cy="5391880"/>
          </a:xfrm>
        </p:spPr>
        <p:txBody>
          <a:bodyPr/>
          <a:lstStyle/>
          <a:p>
            <a:pPr marL="0" indent="0">
              <a:spcBef>
                <a:spcPts val="600"/>
              </a:spcBef>
              <a:buNone/>
            </a:pPr>
            <a:r>
              <a:rPr lang="fr-FR" sz="1600" dirty="0">
                <a:solidFill>
                  <a:schemeClr val="tx1"/>
                </a:solidFill>
                <a:cs typeface="Calibri" panose="020F0502020204030204" pitchFamily="34" charset="0"/>
              </a:rPr>
              <a:t>Une données prospective : la dotation d’intercommunalité</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11" name="Espace réservé du contenu 2">
            <a:extLst>
              <a:ext uri="{FF2B5EF4-FFF2-40B4-BE49-F238E27FC236}">
                <a16:creationId xmlns:a16="http://schemas.microsoft.com/office/drawing/2014/main" id="{A034D852-F5EF-4CB6-9360-53E2B4E1CB5C}"/>
              </a:ext>
            </a:extLst>
          </p:cNvPr>
          <p:cNvSpPr txBox="1">
            <a:spLocks/>
          </p:cNvSpPr>
          <p:nvPr/>
        </p:nvSpPr>
        <p:spPr bwMode="auto">
          <a:xfrm>
            <a:off x="19634" y="1052346"/>
            <a:ext cx="6640598" cy="419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FontTx/>
              <a:buChar char="-"/>
            </a:pPr>
            <a:endParaRPr lang="fr-FR" dirty="0">
              <a:solidFill>
                <a:schemeClr val="tx1"/>
              </a:solidFill>
              <a:cs typeface="Calibri" panose="020F0502020204030204" pitchFamily="34" charset="0"/>
            </a:endParaRPr>
          </a:p>
          <a:p>
            <a:pPr lvl="1">
              <a:buFontTx/>
              <a:buChar char="-"/>
            </a:pPr>
            <a:endParaRPr lang="fr-FR" sz="1050" dirty="0">
              <a:solidFill>
                <a:schemeClr val="tx1"/>
              </a:solidFill>
              <a:cs typeface="Calibri" panose="020F0502020204030204" pitchFamily="34" charset="0"/>
            </a:endParaRPr>
          </a:p>
          <a:p>
            <a:pPr marL="171450" lvl="1" indent="-171450">
              <a:spcBef>
                <a:spcPct val="20000"/>
              </a:spcBef>
              <a:buFont typeface="Arial" panose="020B0604020202020204" pitchFamily="34" charset="0"/>
              <a:buChar char="•"/>
            </a:pPr>
            <a:r>
              <a:rPr lang="fr-FR" sz="1600" dirty="0">
                <a:solidFill>
                  <a:schemeClr val="tx1"/>
                </a:solidFill>
                <a:cs typeface="Calibri" panose="020F0502020204030204" pitchFamily="34" charset="0"/>
              </a:rPr>
              <a:t>La réforme de la dotation d’intercommunalité pour la CCVCC</a:t>
            </a:r>
          </a:p>
          <a:p>
            <a:pPr marL="171450" lvl="1" indent="-171450">
              <a:spcBef>
                <a:spcPct val="20000"/>
              </a:spcBef>
              <a:buFont typeface="Arial" panose="020B0604020202020204" pitchFamily="34" charset="0"/>
              <a:buChar char="•"/>
            </a:pPr>
            <a:endParaRPr lang="fr-FR" sz="200" dirty="0">
              <a:solidFill>
                <a:schemeClr val="tx1"/>
              </a:solidFill>
              <a:cs typeface="Calibri" panose="020F0502020204030204" pitchFamily="34" charset="0"/>
            </a:endParaRPr>
          </a:p>
          <a:p>
            <a:pPr marL="350793" lvl="2" indent="-171450">
              <a:spcBef>
                <a:spcPct val="20000"/>
              </a:spcBef>
              <a:spcAft>
                <a:spcPts val="1200"/>
              </a:spcAft>
              <a:buFont typeface="Arial" panose="020B0604020202020204" pitchFamily="34" charset="0"/>
              <a:buChar char="•"/>
            </a:pPr>
            <a:r>
              <a:rPr lang="fr-FR" sz="1400" b="1" dirty="0">
                <a:solidFill>
                  <a:schemeClr val="tx1"/>
                </a:solidFill>
                <a:cs typeface="Calibri" panose="020F0502020204030204" pitchFamily="34" charset="0"/>
              </a:rPr>
              <a:t>La suppression de la bonification pour les CC à FPU = </a:t>
            </a:r>
            <a:r>
              <a:rPr lang="fr-FR" sz="1400" b="1" dirty="0">
                <a:solidFill>
                  <a:srgbClr val="FF0000"/>
                </a:solidFill>
                <a:cs typeface="Calibri" panose="020F0502020204030204" pitchFamily="34" charset="0"/>
              </a:rPr>
              <a:t>effet négatif (la CCVCC percevait la bonification)</a:t>
            </a:r>
          </a:p>
          <a:p>
            <a:pPr marL="350793" lvl="2" indent="-171450">
              <a:spcBef>
                <a:spcPct val="20000"/>
              </a:spcBef>
              <a:spcAft>
                <a:spcPts val="1200"/>
              </a:spcAft>
              <a:buFont typeface="Arial" panose="020B0604020202020204" pitchFamily="34" charset="0"/>
              <a:buChar char="•"/>
            </a:pPr>
            <a:r>
              <a:rPr lang="fr-FR" sz="1400" b="1" dirty="0">
                <a:solidFill>
                  <a:schemeClr val="tx1"/>
                </a:solidFill>
                <a:cs typeface="Calibri" panose="020F0502020204030204" pitchFamily="34" charset="0"/>
              </a:rPr>
              <a:t>Une fusion des enveloppes des différentes catégories d’EPCI = </a:t>
            </a:r>
            <a:r>
              <a:rPr lang="fr-FR" sz="1400" b="1" dirty="0">
                <a:solidFill>
                  <a:srgbClr val="FF0000"/>
                </a:solidFill>
                <a:cs typeface="Calibri" panose="020F0502020204030204" pitchFamily="34" charset="0"/>
              </a:rPr>
              <a:t>effet légèrement négatif (la réforme bénéficie plutôt aux CC en fiscalité additionnelle)</a:t>
            </a:r>
            <a:endParaRPr lang="fr-FR" sz="1400" dirty="0">
              <a:solidFill>
                <a:srgbClr val="FF0000"/>
              </a:solidFill>
              <a:cs typeface="Calibri" panose="020F0502020204030204" pitchFamily="34" charset="0"/>
            </a:endParaRPr>
          </a:p>
          <a:p>
            <a:pPr marL="350793" lvl="2" indent="-171450">
              <a:spcBef>
                <a:spcPct val="20000"/>
              </a:spcBef>
              <a:spcAft>
                <a:spcPts val="1200"/>
              </a:spcAft>
              <a:buFont typeface="Arial" panose="020B0604020202020204" pitchFamily="34" charset="0"/>
              <a:buChar char="•"/>
            </a:pPr>
            <a:r>
              <a:rPr lang="fr-FR" sz="1400" b="1" dirty="0">
                <a:solidFill>
                  <a:schemeClr val="tx1"/>
                </a:solidFill>
                <a:cs typeface="Calibri" panose="020F0502020204030204" pitchFamily="34" charset="0"/>
              </a:rPr>
              <a:t>L’ajout d’un critère revenu imposable par habitant </a:t>
            </a:r>
            <a:r>
              <a:rPr lang="fr-FR" sz="1400" dirty="0">
                <a:solidFill>
                  <a:schemeClr val="tx1"/>
                </a:solidFill>
                <a:cs typeface="Calibri" panose="020F0502020204030204" pitchFamily="34" charset="0"/>
              </a:rPr>
              <a:t>dans le calcul de la dotation de péréquation = </a:t>
            </a:r>
            <a:r>
              <a:rPr lang="fr-FR" sz="1400" b="1" dirty="0">
                <a:solidFill>
                  <a:srgbClr val="FF0000"/>
                </a:solidFill>
                <a:cs typeface="Calibri" panose="020F0502020204030204" pitchFamily="34" charset="0"/>
              </a:rPr>
              <a:t>effet positif (compte tenu des caractéristiques de la CCVCC)</a:t>
            </a:r>
          </a:p>
          <a:p>
            <a:pPr marL="350793" lvl="2" indent="-171450">
              <a:spcBef>
                <a:spcPct val="20000"/>
              </a:spcBef>
              <a:spcAft>
                <a:spcPts val="1200"/>
              </a:spcAft>
              <a:buFont typeface="Arial" panose="020B0604020202020204" pitchFamily="34" charset="0"/>
              <a:buChar char="•"/>
            </a:pPr>
            <a:r>
              <a:rPr lang="fr-FR" sz="1400" b="1" dirty="0">
                <a:solidFill>
                  <a:schemeClr val="tx1"/>
                </a:solidFill>
                <a:cs typeface="Calibri" panose="020F0502020204030204" pitchFamily="34" charset="0"/>
              </a:rPr>
              <a:t>Prise en compte progressive des redevances </a:t>
            </a:r>
            <a:r>
              <a:rPr lang="fr-FR" sz="1400" dirty="0" err="1">
                <a:solidFill>
                  <a:schemeClr val="tx1"/>
                </a:solidFill>
                <a:cs typeface="Calibri" panose="020F0502020204030204" pitchFamily="34" charset="0"/>
              </a:rPr>
              <a:t>ASSt</a:t>
            </a:r>
            <a:r>
              <a:rPr lang="fr-FR" sz="1400" dirty="0">
                <a:solidFill>
                  <a:schemeClr val="tx1"/>
                </a:solidFill>
                <a:cs typeface="Calibri" panose="020F0502020204030204" pitchFamily="34" charset="0"/>
              </a:rPr>
              <a:t> (2020 puis EAU POTABLE (2026) dans le CIF = </a:t>
            </a:r>
            <a:r>
              <a:rPr lang="fr-FR" sz="1400" b="1" dirty="0">
                <a:solidFill>
                  <a:srgbClr val="FF0000"/>
                </a:solidFill>
                <a:cs typeface="Calibri" panose="020F0502020204030204" pitchFamily="34" charset="0"/>
              </a:rPr>
              <a:t>effet négatif car la CCVCC sera pénalisée par rapport aux autres EPCI qui auront eu ces transferts</a:t>
            </a:r>
          </a:p>
          <a:p>
            <a:pPr marL="350793" lvl="2" indent="-171450">
              <a:spcBef>
                <a:spcPct val="20000"/>
              </a:spcBef>
              <a:spcAft>
                <a:spcPts val="1200"/>
              </a:spcAft>
              <a:buFont typeface="Arial" panose="020B0604020202020204" pitchFamily="34" charset="0"/>
              <a:buChar char="•"/>
            </a:pPr>
            <a:r>
              <a:rPr lang="fr-FR" sz="1400" b="1" dirty="0">
                <a:solidFill>
                  <a:schemeClr val="tx1"/>
                </a:solidFill>
                <a:cs typeface="Calibri" panose="020F0502020204030204" pitchFamily="34" charset="0"/>
              </a:rPr>
              <a:t>Une évolution des garanties d’évolution </a:t>
            </a:r>
            <a:r>
              <a:rPr lang="fr-FR" sz="1400" dirty="0">
                <a:solidFill>
                  <a:schemeClr val="tx1"/>
                </a:solidFill>
                <a:cs typeface="Calibri" panose="020F0502020204030204" pitchFamily="34" charset="0"/>
              </a:rPr>
              <a:t>(une dotation par habitant ne peut baisser de plus de 5% et ne peut augmenter de plus de 10% sauf changement de catégorie ou transformation) = </a:t>
            </a:r>
            <a:r>
              <a:rPr lang="fr-FR" sz="1400" b="1" dirty="0">
                <a:solidFill>
                  <a:srgbClr val="FF0000"/>
                </a:solidFill>
                <a:cs typeface="Calibri" panose="020F0502020204030204" pitchFamily="34" charset="0"/>
              </a:rPr>
              <a:t>effet négatif (la CCVCC voit son gain étalé dans le temps)</a:t>
            </a:r>
          </a:p>
          <a:p>
            <a:pPr marL="350793" lvl="2" indent="-171450">
              <a:spcBef>
                <a:spcPct val="20000"/>
              </a:spcBef>
              <a:buFont typeface="Arial" panose="020B0604020202020204" pitchFamily="34" charset="0"/>
              <a:buChar char="•"/>
            </a:pPr>
            <a:endParaRPr lang="fr-FR" sz="700" dirty="0">
              <a:solidFill>
                <a:schemeClr val="tx1"/>
              </a:solidFill>
              <a:cs typeface="Calibri" panose="020F0502020204030204" pitchFamily="34" charset="0"/>
            </a:endParaRPr>
          </a:p>
          <a:p>
            <a:pPr marL="179343" lvl="2" indent="0">
              <a:spcBef>
                <a:spcPct val="20000"/>
              </a:spcBef>
              <a:buNone/>
            </a:pPr>
            <a:r>
              <a:rPr lang="fr-FR" sz="1600" b="1" dirty="0">
                <a:solidFill>
                  <a:schemeClr val="tx1"/>
                </a:solidFill>
                <a:cs typeface="Calibri" panose="020F0502020204030204" pitchFamily="34" charset="0"/>
              </a:rPr>
              <a:t>Pour la CCVCC : hausse de la dotation par habitant de 10% en 2019 … au-delà de 2019, la hausse sera minorée en raison du non transfert de l’assainissement en 2020</a:t>
            </a:r>
            <a:endParaRPr lang="fr-FR" sz="1000" dirty="0">
              <a:solidFill>
                <a:schemeClr val="tx1"/>
              </a:solidFill>
              <a:cs typeface="Calibri" panose="020F0502020204030204" pitchFamily="34" charset="0"/>
            </a:endParaRPr>
          </a:p>
          <a:p>
            <a:pPr lvl="2">
              <a:buFontTx/>
              <a:buChar char="-"/>
            </a:pPr>
            <a:endParaRPr lang="fr-FR" sz="105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dirty="0">
              <a:solidFill>
                <a:schemeClr val="tx1"/>
              </a:solidFill>
              <a:cs typeface="Calibri" panose="020F0502020204030204" pitchFamily="34" charset="0"/>
            </a:endParaRPr>
          </a:p>
        </p:txBody>
      </p:sp>
      <p:sp>
        <p:nvSpPr>
          <p:cNvPr id="14" name="ZoneTexte 13">
            <a:extLst>
              <a:ext uri="{FF2B5EF4-FFF2-40B4-BE49-F238E27FC236}">
                <a16:creationId xmlns:a16="http://schemas.microsoft.com/office/drawing/2014/main" id="{A5F64BE4-5393-4EEE-86DC-E703359BD30A}"/>
              </a:ext>
            </a:extLst>
          </p:cNvPr>
          <p:cNvSpPr txBox="1"/>
          <p:nvPr/>
        </p:nvSpPr>
        <p:spPr>
          <a:xfrm>
            <a:off x="6893702" y="2636912"/>
            <a:ext cx="2286810" cy="2800767"/>
          </a:xfrm>
          <a:prstGeom prst="rect">
            <a:avLst/>
          </a:prstGeom>
          <a:noFill/>
        </p:spPr>
        <p:txBody>
          <a:bodyPr wrap="square" rtlCol="0">
            <a:spAutoFit/>
          </a:bodyPr>
          <a:lstStyle/>
          <a:p>
            <a:pPr algn="ctr"/>
            <a:r>
              <a:rPr lang="fr-FR" sz="1600" b="1" dirty="0">
                <a:solidFill>
                  <a:srgbClr val="FF0000"/>
                </a:solidFill>
              </a:rPr>
              <a:t>Un impact global positif </a:t>
            </a:r>
            <a:r>
              <a:rPr lang="fr-FR" sz="1600" b="1" dirty="0">
                <a:solidFill>
                  <a:schemeClr val="accent1">
                    <a:lumMod val="60000"/>
                    <a:lumOff val="40000"/>
                  </a:schemeClr>
                </a:solidFill>
              </a:rPr>
              <a:t>=</a:t>
            </a:r>
          </a:p>
          <a:p>
            <a:pPr algn="ctr"/>
            <a:r>
              <a:rPr lang="fr-FR" sz="1600" b="1" dirty="0">
                <a:solidFill>
                  <a:schemeClr val="accent1">
                    <a:lumMod val="60000"/>
                    <a:lumOff val="40000"/>
                  </a:schemeClr>
                </a:solidFill>
              </a:rPr>
              <a:t>La dotation d’intercommunalité pourrait ainsi passer de 729 k€ à 802 k€ de 2018 à 2019</a:t>
            </a:r>
          </a:p>
          <a:p>
            <a:pPr algn="ctr"/>
            <a:r>
              <a:rPr lang="fr-FR" sz="1600" b="1" dirty="0">
                <a:solidFill>
                  <a:schemeClr val="accent1">
                    <a:lumMod val="60000"/>
                    <a:lumOff val="40000"/>
                  </a:schemeClr>
                </a:solidFill>
              </a:rPr>
              <a:t>et potentiellement plus de 1 000 k€ en 2023</a:t>
            </a:r>
          </a:p>
          <a:p>
            <a:pPr algn="ctr"/>
            <a:r>
              <a:rPr lang="fr-FR" sz="1600" b="1" dirty="0">
                <a:solidFill>
                  <a:schemeClr val="accent1">
                    <a:lumMod val="60000"/>
                    <a:lumOff val="40000"/>
                  </a:schemeClr>
                </a:solidFill>
              </a:rPr>
              <a:t>Sans l’impact de l’assainissement</a:t>
            </a:r>
          </a:p>
        </p:txBody>
      </p:sp>
      <p:sp>
        <p:nvSpPr>
          <p:cNvPr id="3" name="Accolade fermante 2">
            <a:extLst>
              <a:ext uri="{FF2B5EF4-FFF2-40B4-BE49-F238E27FC236}">
                <a16:creationId xmlns:a16="http://schemas.microsoft.com/office/drawing/2014/main" id="{D9B64C5F-2BF7-499D-B2EF-AA8A93A92D4F}"/>
              </a:ext>
            </a:extLst>
          </p:cNvPr>
          <p:cNvSpPr/>
          <p:nvPr/>
        </p:nvSpPr>
        <p:spPr>
          <a:xfrm>
            <a:off x="6516216" y="1628410"/>
            <a:ext cx="432048" cy="37448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96502378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15</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69059" y="1052346"/>
            <a:ext cx="8280920" cy="5391880"/>
          </a:xfrm>
        </p:spPr>
        <p:txBody>
          <a:bodyPr/>
          <a:lstStyle/>
          <a:p>
            <a:pPr marL="0" indent="0">
              <a:spcBef>
                <a:spcPts val="600"/>
              </a:spcBef>
              <a:buNone/>
            </a:pPr>
            <a:r>
              <a:rPr lang="fr-FR" sz="1600" dirty="0">
                <a:solidFill>
                  <a:schemeClr val="tx1"/>
                </a:solidFill>
                <a:cs typeface="Calibri" panose="020F0502020204030204" pitchFamily="34" charset="0"/>
              </a:rPr>
              <a:t>La dotation d’intercommunalité</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28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a:solidFill>
                  <a:schemeClr val="accent2"/>
                </a:solidFill>
                <a:latin typeface="Calibri Light" panose="020F0302020204030204" pitchFamily="34" charset="0"/>
                <a:cs typeface="Calibri Light" panose="020F0302020204030204" pitchFamily="34" charset="0"/>
              </a:rPr>
              <a:t>3. </a:t>
            </a:r>
            <a:r>
              <a:rPr lang="fr-FR" b="1" cap="all" dirty="0">
                <a:solidFill>
                  <a:schemeClr val="accent2"/>
                </a:solidFill>
                <a:latin typeface="Calibri Light" panose="020F0302020204030204" pitchFamily="34" charset="0"/>
                <a:cs typeface="Calibri Light" panose="020F0302020204030204" pitchFamily="34" charset="0"/>
              </a:rPr>
              <a:t>Une prospective financière de la CCVCC 2019-2024</a:t>
            </a:r>
          </a:p>
        </p:txBody>
      </p:sp>
      <p:sp>
        <p:nvSpPr>
          <p:cNvPr id="11" name="Espace réservé du contenu 2">
            <a:extLst>
              <a:ext uri="{FF2B5EF4-FFF2-40B4-BE49-F238E27FC236}">
                <a16:creationId xmlns:a16="http://schemas.microsoft.com/office/drawing/2014/main" id="{A034D852-F5EF-4CB6-9360-53E2B4E1CB5C}"/>
              </a:ext>
            </a:extLst>
          </p:cNvPr>
          <p:cNvSpPr txBox="1">
            <a:spLocks/>
          </p:cNvSpPr>
          <p:nvPr/>
        </p:nvSpPr>
        <p:spPr bwMode="auto">
          <a:xfrm>
            <a:off x="123732" y="1345633"/>
            <a:ext cx="8152766" cy="371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FontTx/>
              <a:buChar char="-"/>
            </a:pPr>
            <a:endParaRPr lang="fr-FR" dirty="0">
              <a:solidFill>
                <a:schemeClr val="tx1"/>
              </a:solidFill>
              <a:cs typeface="Calibri" panose="020F0502020204030204" pitchFamily="34" charset="0"/>
            </a:endParaRPr>
          </a:p>
          <a:p>
            <a:pPr marL="171450" lvl="1" indent="-171450">
              <a:spcBef>
                <a:spcPct val="20000"/>
              </a:spcBef>
              <a:buFont typeface="Arial" panose="020B0604020202020204" pitchFamily="34" charset="0"/>
              <a:buChar char="•"/>
            </a:pPr>
            <a:r>
              <a:rPr lang="fr-FR" sz="1600" dirty="0">
                <a:solidFill>
                  <a:schemeClr val="tx1"/>
                </a:solidFill>
                <a:cs typeface="Calibri" panose="020F0502020204030204" pitchFamily="34" charset="0"/>
              </a:rPr>
              <a:t>La réforme de la dotation d’intercommunalité – impacts pour les EPCI du Loir et Cher (simulation) : des situations et des impacts divers selon les EPCI</a:t>
            </a:r>
          </a:p>
          <a:p>
            <a:pPr marL="171450" lvl="1" indent="-171450">
              <a:spcBef>
                <a:spcPct val="20000"/>
              </a:spcBef>
              <a:buFont typeface="Arial" panose="020B0604020202020204" pitchFamily="34" charset="0"/>
              <a:buChar char="•"/>
            </a:pPr>
            <a:endParaRPr lang="fr-FR" sz="1200" dirty="0">
              <a:solidFill>
                <a:schemeClr val="tx1"/>
              </a:solidFill>
              <a:cs typeface="Calibri" panose="020F0502020204030204" pitchFamily="34" charset="0"/>
            </a:endParaRPr>
          </a:p>
          <a:p>
            <a:pPr marL="350793" lvl="2" indent="-171450">
              <a:spcBef>
                <a:spcPct val="20000"/>
              </a:spcBef>
              <a:buFont typeface="Arial" panose="020B0604020202020204" pitchFamily="34" charset="0"/>
              <a:buChar char="•"/>
            </a:pPr>
            <a:endParaRPr lang="fr-FR" sz="700" dirty="0">
              <a:solidFill>
                <a:schemeClr val="tx1"/>
              </a:solidFill>
              <a:cs typeface="Calibri" panose="020F0502020204030204" pitchFamily="34" charset="0"/>
            </a:endParaRPr>
          </a:p>
          <a:p>
            <a:pPr marL="0" indent="0">
              <a:buNone/>
            </a:pPr>
            <a:endParaRPr lang="fr-FR" sz="1000" dirty="0">
              <a:solidFill>
                <a:schemeClr val="tx1"/>
              </a:solidFill>
              <a:cs typeface="Calibri" panose="020F0502020204030204" pitchFamily="34" charset="0"/>
            </a:endParaRPr>
          </a:p>
          <a:p>
            <a:pPr lvl="2">
              <a:buFontTx/>
              <a:buChar char="-"/>
            </a:pPr>
            <a:endParaRPr lang="fr-FR" sz="105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dirty="0">
              <a:solidFill>
                <a:schemeClr val="tx1"/>
              </a:solidFill>
              <a:cs typeface="Calibri" panose="020F0502020204030204" pitchFamily="34" charset="0"/>
            </a:endParaRPr>
          </a:p>
        </p:txBody>
      </p:sp>
      <p:sp>
        <p:nvSpPr>
          <p:cNvPr id="4" name="ZoneTexte 3">
            <a:extLst>
              <a:ext uri="{FF2B5EF4-FFF2-40B4-BE49-F238E27FC236}">
                <a16:creationId xmlns:a16="http://schemas.microsoft.com/office/drawing/2014/main" id="{3F0006F1-0E4A-43B6-8539-F5C7612180A2}"/>
              </a:ext>
            </a:extLst>
          </p:cNvPr>
          <p:cNvSpPr txBox="1"/>
          <p:nvPr/>
        </p:nvSpPr>
        <p:spPr>
          <a:xfrm>
            <a:off x="179512" y="2750237"/>
            <a:ext cx="1350960" cy="2677656"/>
          </a:xfrm>
          <a:prstGeom prst="rect">
            <a:avLst/>
          </a:prstGeom>
          <a:noFill/>
        </p:spPr>
        <p:txBody>
          <a:bodyPr wrap="square" rtlCol="0">
            <a:spAutoFit/>
          </a:bodyPr>
          <a:lstStyle/>
          <a:p>
            <a:r>
              <a:rPr lang="fr-FR" sz="1200" dirty="0"/>
              <a:t>Simulations réalisées en nov. 2018 (il s’agit ici d’ordres de grandeurs ne tenant pas compte des évolutions des EPCI au 1</a:t>
            </a:r>
            <a:r>
              <a:rPr lang="fr-FR" sz="1200" baseline="30000" dirty="0"/>
              <a:t>er</a:t>
            </a:r>
            <a:r>
              <a:rPr lang="fr-FR" sz="1200" dirty="0"/>
              <a:t> janvier 2019)</a:t>
            </a:r>
          </a:p>
          <a:p>
            <a:endParaRPr lang="fr-FR" sz="1200" dirty="0"/>
          </a:p>
          <a:p>
            <a:r>
              <a:rPr lang="fr-FR" sz="1200" dirty="0">
                <a:solidFill>
                  <a:srgbClr val="FF0000"/>
                </a:solidFill>
              </a:rPr>
              <a:t>Impact de l’assainissement en 2020 non pris en compte</a:t>
            </a:r>
          </a:p>
        </p:txBody>
      </p:sp>
      <p:pic>
        <p:nvPicPr>
          <p:cNvPr id="9" name="Image 8">
            <a:extLst>
              <a:ext uri="{FF2B5EF4-FFF2-40B4-BE49-F238E27FC236}">
                <a16:creationId xmlns:a16="http://schemas.microsoft.com/office/drawing/2014/main" id="{83DC9029-2EA2-46C8-BAE6-10E81B96946A}"/>
              </a:ext>
            </a:extLst>
          </p:cNvPr>
          <p:cNvPicPr>
            <a:picLocks noChangeAspect="1"/>
          </p:cNvPicPr>
          <p:nvPr/>
        </p:nvPicPr>
        <p:blipFill>
          <a:blip r:embed="rId3"/>
          <a:stretch>
            <a:fillRect/>
          </a:stretch>
        </p:blipFill>
        <p:spPr>
          <a:xfrm>
            <a:off x="180880" y="2276872"/>
            <a:ext cx="8783608" cy="3291146"/>
          </a:xfrm>
          <a:prstGeom prst="rect">
            <a:avLst/>
          </a:prstGeom>
          <a:ln>
            <a:solidFill>
              <a:srgbClr val="00638F"/>
            </a:solidFill>
          </a:ln>
        </p:spPr>
      </p:pic>
    </p:spTree>
    <p:extLst>
      <p:ext uri="{BB962C8B-B14F-4D97-AF65-F5344CB8AC3E}">
        <p14:creationId xmlns:p14="http://schemas.microsoft.com/office/powerpoint/2010/main" val="297741651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16</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69059" y="1052346"/>
            <a:ext cx="8280920" cy="5391880"/>
          </a:xfrm>
        </p:spPr>
        <p:txBody>
          <a:bodyPr/>
          <a:lstStyle/>
          <a:p>
            <a:pPr marL="0" indent="0">
              <a:spcBef>
                <a:spcPts val="600"/>
              </a:spcBef>
              <a:buNone/>
            </a:pPr>
            <a:r>
              <a:rPr lang="fr-FR" sz="1600" dirty="0">
                <a:solidFill>
                  <a:schemeClr val="tx1"/>
                </a:solidFill>
                <a:cs typeface="Calibri" panose="020F0502020204030204" pitchFamily="34" charset="0"/>
              </a:rPr>
              <a:t>Hypothèses prospectives – l’année 2019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9" name="Espace réservé du contenu 2">
            <a:extLst>
              <a:ext uri="{FF2B5EF4-FFF2-40B4-BE49-F238E27FC236}">
                <a16:creationId xmlns:a16="http://schemas.microsoft.com/office/drawing/2014/main" id="{1CAAF7B6-E3D8-446D-8782-6A523F99D56F}"/>
              </a:ext>
            </a:extLst>
          </p:cNvPr>
          <p:cNvSpPr txBox="1">
            <a:spLocks/>
          </p:cNvSpPr>
          <p:nvPr/>
        </p:nvSpPr>
        <p:spPr bwMode="auto">
          <a:xfrm>
            <a:off x="518614" y="1124744"/>
            <a:ext cx="8639992" cy="51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FontTx/>
              <a:buChar char="-"/>
            </a:pPr>
            <a:endParaRPr lang="fr-FR" sz="1400" dirty="0">
              <a:solidFill>
                <a:schemeClr val="tx1"/>
              </a:solidFill>
              <a:cs typeface="Calibri" panose="020F0502020204030204" pitchFamily="34" charset="0"/>
            </a:endParaRPr>
          </a:p>
          <a:p>
            <a:pPr>
              <a:buFont typeface="Arial" panose="020B0604020202020204" pitchFamily="34" charset="0"/>
              <a:buChar char="•"/>
            </a:pPr>
            <a:r>
              <a:rPr lang="fr-FR" sz="1400" dirty="0">
                <a:solidFill>
                  <a:schemeClr val="tx1"/>
                </a:solidFill>
                <a:cs typeface="Calibri" panose="020F0502020204030204" pitchFamily="34" charset="0"/>
              </a:rPr>
              <a:t>L’année 2019 va être impactée par des éléments qui vont avoir un effet combiné négatif :</a:t>
            </a:r>
          </a:p>
          <a:p>
            <a:pPr>
              <a:buFont typeface="Arial" panose="020B0604020202020204" pitchFamily="34" charset="0"/>
              <a:buChar char="•"/>
            </a:pPr>
            <a:r>
              <a:rPr lang="fr-FR" sz="1400" dirty="0">
                <a:solidFill>
                  <a:schemeClr val="tx1"/>
                </a:solidFill>
                <a:cs typeface="Calibri" panose="020F0502020204030204" pitchFamily="34" charset="0"/>
              </a:rPr>
              <a:t>Des facteurs conjoncturels :</a:t>
            </a:r>
          </a:p>
          <a:p>
            <a:pPr lvl="1">
              <a:buFont typeface="Courier New" panose="02070309020205020404" pitchFamily="49" charset="0"/>
              <a:buChar char="o"/>
            </a:pPr>
            <a:r>
              <a:rPr lang="fr-FR" sz="1200" dirty="0">
                <a:solidFill>
                  <a:schemeClr val="tx1"/>
                </a:solidFill>
                <a:cs typeface="Calibri" panose="020F0502020204030204" pitchFamily="34" charset="0"/>
              </a:rPr>
              <a:t>Une diminution de la subvention à l’EPIC liée aux modalités de perception de la taxe de séjour (impact +250 k€ en 2019 mais -200 k€ en 2020)</a:t>
            </a:r>
          </a:p>
          <a:p>
            <a:pPr lvl="1">
              <a:buFont typeface="Courier New" panose="02070309020205020404" pitchFamily="49" charset="0"/>
              <a:buChar char="o"/>
            </a:pPr>
            <a:r>
              <a:rPr lang="fr-FR" sz="1200" dirty="0">
                <a:solidFill>
                  <a:schemeClr val="tx1"/>
                </a:solidFill>
                <a:cs typeface="Calibri" panose="020F0502020204030204" pitchFamily="34" charset="0"/>
              </a:rPr>
              <a:t>Des versements exceptionnels de subventions en 2019 : +2 450 k€ (mais baisse de 1 900 k€ en 2020) – zone de St Georges (mécanisme similaire à celui d’autres ZAE – 1 750 k€), aide à l’accueil de médecins en particulier (200 k€), aide à l’apprentissage (500 k€)</a:t>
            </a:r>
          </a:p>
          <a:p>
            <a:pPr lvl="1">
              <a:buFont typeface="Courier New" panose="02070309020205020404" pitchFamily="49" charset="0"/>
              <a:buChar char="o"/>
            </a:pPr>
            <a:r>
              <a:rPr lang="fr-FR" sz="1200" dirty="0">
                <a:solidFill>
                  <a:schemeClr val="tx1"/>
                </a:solidFill>
                <a:cs typeface="Calibri" panose="020F0502020204030204" pitchFamily="34" charset="0"/>
              </a:rPr>
              <a:t>D’autres dépenses (aires d’accueil des gens du voyage, 280 k€)</a:t>
            </a:r>
          </a:p>
          <a:p>
            <a:pPr>
              <a:buFont typeface="Arial" panose="020B0604020202020204" pitchFamily="34" charset="0"/>
              <a:buChar char="•"/>
            </a:pPr>
            <a:r>
              <a:rPr lang="fr-FR" sz="1400" dirty="0">
                <a:solidFill>
                  <a:schemeClr val="tx1"/>
                </a:solidFill>
                <a:cs typeface="Calibri" panose="020F0502020204030204" pitchFamily="34" charset="0"/>
              </a:rPr>
              <a:t>Des facteurs plus structurels :</a:t>
            </a:r>
          </a:p>
          <a:p>
            <a:pPr lvl="1">
              <a:buFont typeface="Courier New" panose="02070309020205020404" pitchFamily="49" charset="0"/>
              <a:buChar char="o"/>
            </a:pPr>
            <a:r>
              <a:rPr lang="fr-FR" sz="1200" dirty="0">
                <a:solidFill>
                  <a:schemeClr val="tx1"/>
                </a:solidFill>
                <a:cs typeface="Calibri" panose="020F0502020204030204" pitchFamily="34" charset="0"/>
              </a:rPr>
              <a:t>Une dynamique fiscale limitée, notamment pour la fiscalité économique </a:t>
            </a:r>
          </a:p>
          <a:p>
            <a:pPr lvl="2">
              <a:buFont typeface="Arial" panose="020B0604020202020204" pitchFamily="34" charset="0"/>
              <a:buChar char="•"/>
            </a:pPr>
            <a:r>
              <a:rPr lang="fr-FR" sz="1100" dirty="0">
                <a:solidFill>
                  <a:schemeClr val="tx1"/>
                </a:solidFill>
                <a:cs typeface="Calibri" panose="020F0502020204030204" pitchFamily="34" charset="0"/>
              </a:rPr>
              <a:t>CVAE (cotisation sur la valeur ajoutée des entreprises) : -1% en 2018, -3% anticipés pour 2019</a:t>
            </a:r>
          </a:p>
          <a:p>
            <a:pPr lvl="2">
              <a:buFont typeface="Arial" panose="020B0604020202020204" pitchFamily="34" charset="0"/>
              <a:buChar char="•"/>
            </a:pPr>
            <a:r>
              <a:rPr lang="fr-FR" sz="1100" dirty="0">
                <a:solidFill>
                  <a:schemeClr val="tx1"/>
                </a:solidFill>
                <a:cs typeface="Calibri" panose="020F0502020204030204" pitchFamily="34" charset="0"/>
              </a:rPr>
              <a:t>TASCOM (taxe sur les surfaces commerciales) : -17% en 2018 (correction des bases d’imposition), et dans le futur ?</a:t>
            </a:r>
          </a:p>
          <a:p>
            <a:pPr lvl="2">
              <a:buFont typeface="Arial" panose="020B0604020202020204" pitchFamily="34" charset="0"/>
              <a:buChar char="•"/>
            </a:pPr>
            <a:r>
              <a:rPr lang="fr-FR" sz="1100" dirty="0">
                <a:solidFill>
                  <a:schemeClr val="tx1"/>
                </a:solidFill>
                <a:cs typeface="Calibri" panose="020F0502020204030204" pitchFamily="34" charset="0"/>
              </a:rPr>
              <a:t>IFER : -0,5% en 2018, risque significatif lié aux stockage de gaz (risque = 500 k€), </a:t>
            </a:r>
          </a:p>
          <a:p>
            <a:pPr lvl="2">
              <a:buFont typeface="Arial" panose="020B0604020202020204" pitchFamily="34" charset="0"/>
              <a:buChar char="•"/>
            </a:pPr>
            <a:r>
              <a:rPr lang="fr-FR" sz="1100" dirty="0">
                <a:solidFill>
                  <a:schemeClr val="tx1"/>
                </a:solidFill>
                <a:cs typeface="Calibri" panose="020F0502020204030204" pitchFamily="34" charset="0"/>
              </a:rPr>
              <a:t>Perte de CFE : fin de la compensation pour perte de bases en 2019 (-85 k€ en 2019, -270 k€ en 2020)</a:t>
            </a:r>
          </a:p>
          <a:p>
            <a:pPr lvl="1">
              <a:buFont typeface="Courier New" panose="02070309020205020404" pitchFamily="49" charset="0"/>
              <a:buChar char="o"/>
            </a:pPr>
            <a:r>
              <a:rPr lang="fr-FR" sz="1200" dirty="0">
                <a:solidFill>
                  <a:schemeClr val="tx1"/>
                </a:solidFill>
                <a:cs typeface="Calibri" panose="020F0502020204030204" pitchFamily="34" charset="0"/>
              </a:rPr>
              <a:t>L’inconnue de la suppression de la taxe d’habitation : une probable perte de dynamique de ressources et un risque – compensation (nature et évolution de cette compensation, encore inconnues)</a:t>
            </a:r>
          </a:p>
          <a:p>
            <a:pPr lvl="1">
              <a:buFont typeface="Courier New" panose="02070309020205020404" pitchFamily="49" charset="0"/>
              <a:buChar char="o"/>
            </a:pPr>
            <a:r>
              <a:rPr lang="fr-FR" sz="1200" dirty="0">
                <a:solidFill>
                  <a:schemeClr val="tx1"/>
                </a:solidFill>
                <a:cs typeface="Calibri" panose="020F0502020204030204" pitchFamily="34" charset="0"/>
              </a:rPr>
              <a:t>La compétence GEMAPI : </a:t>
            </a:r>
          </a:p>
          <a:p>
            <a:pPr lvl="2">
              <a:buFont typeface="Arial" panose="020B0604020202020204" pitchFamily="34" charset="0"/>
              <a:buChar char="•"/>
            </a:pPr>
            <a:r>
              <a:rPr lang="fr-FR" sz="1100" b="1" dirty="0">
                <a:solidFill>
                  <a:schemeClr val="tx1"/>
                </a:solidFill>
                <a:cs typeface="Calibri" panose="020F0502020204030204" pitchFamily="34" charset="0"/>
              </a:rPr>
              <a:t>Une évolution certaine et forte des dépenses</a:t>
            </a:r>
            <a:r>
              <a:rPr lang="fr-FR" sz="1100" dirty="0">
                <a:solidFill>
                  <a:schemeClr val="tx1"/>
                </a:solidFill>
                <a:cs typeface="Calibri" panose="020F0502020204030204" pitchFamily="34" charset="0"/>
              </a:rPr>
              <a:t> (compte tenu des enjeux sur le territoire de la CCVCC) -  Une contrainte : la taxe doit être instaurée avant le 1</a:t>
            </a:r>
            <a:r>
              <a:rPr lang="fr-FR" sz="1100" baseline="30000" dirty="0">
                <a:solidFill>
                  <a:schemeClr val="tx1"/>
                </a:solidFill>
                <a:cs typeface="Calibri" panose="020F0502020204030204" pitchFamily="34" charset="0"/>
              </a:rPr>
              <a:t>er</a:t>
            </a:r>
            <a:r>
              <a:rPr lang="fr-FR" sz="1100" dirty="0">
                <a:solidFill>
                  <a:schemeClr val="tx1"/>
                </a:solidFill>
                <a:cs typeface="Calibri" panose="020F0502020204030204" pitchFamily="34" charset="0"/>
              </a:rPr>
              <a:t> octobre pour être perçue l’année suivante, mais le produit peut être voté jusqu’au 15 avril de l’année</a:t>
            </a:r>
          </a:p>
          <a:p>
            <a:pPr lvl="2">
              <a:buFont typeface="Arial" panose="020B0604020202020204" pitchFamily="34" charset="0"/>
              <a:buChar char="•"/>
            </a:pPr>
            <a:r>
              <a:rPr lang="fr-FR" sz="1200" b="1" dirty="0">
                <a:solidFill>
                  <a:schemeClr val="tx1"/>
                </a:solidFill>
                <a:cs typeface="Calibri" panose="020F0502020204030204" pitchFamily="34" charset="0"/>
              </a:rPr>
              <a:t>Enjeu 2019-2020 : si une forte de hausse des dépenses se produit, n’est il pas nécessaire de pouvoir y faire face en ayant instauré la taxe avant le 1</a:t>
            </a:r>
            <a:r>
              <a:rPr lang="fr-FR" sz="1200" b="1" baseline="30000" dirty="0">
                <a:solidFill>
                  <a:schemeClr val="tx1"/>
                </a:solidFill>
                <a:cs typeface="Calibri" panose="020F0502020204030204" pitchFamily="34" charset="0"/>
              </a:rPr>
              <a:t>er</a:t>
            </a:r>
            <a:r>
              <a:rPr lang="fr-FR" sz="1200" b="1" dirty="0">
                <a:solidFill>
                  <a:schemeClr val="tx1"/>
                </a:solidFill>
                <a:cs typeface="Calibri" panose="020F0502020204030204" pitchFamily="34" charset="0"/>
              </a:rPr>
              <a:t> octobre 2019 ?</a:t>
            </a:r>
          </a:p>
          <a:p>
            <a:pPr lvl="1">
              <a:buFont typeface="Arial" panose="020B0604020202020204" pitchFamily="34" charset="0"/>
              <a:buChar char="•"/>
            </a:pPr>
            <a:endParaRPr lang="fr-FR" sz="11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p:txBody>
      </p:sp>
    </p:spTree>
    <p:extLst>
      <p:ext uri="{BB962C8B-B14F-4D97-AF65-F5344CB8AC3E}">
        <p14:creationId xmlns:p14="http://schemas.microsoft.com/office/powerpoint/2010/main" val="234585976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a:xfrm>
            <a:off x="317754" y="6470968"/>
            <a:ext cx="2133600" cy="365125"/>
          </a:xfrm>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17</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69059" y="1052346"/>
            <a:ext cx="8280920" cy="5391880"/>
          </a:xfrm>
        </p:spPr>
        <p:txBody>
          <a:bodyPr/>
          <a:lstStyle/>
          <a:p>
            <a:pPr marL="0" indent="0">
              <a:spcBef>
                <a:spcPts val="600"/>
              </a:spcBef>
              <a:buNone/>
            </a:pPr>
            <a:r>
              <a:rPr lang="fr-FR" sz="1600" dirty="0">
                <a:solidFill>
                  <a:schemeClr val="tx1"/>
                </a:solidFill>
                <a:cs typeface="Calibri" panose="020F0502020204030204" pitchFamily="34" charset="0"/>
              </a:rPr>
              <a:t>Hypothèses prospectives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16" name="Rectangle 6">
            <a:extLst>
              <a:ext uri="{FF2B5EF4-FFF2-40B4-BE49-F238E27FC236}">
                <a16:creationId xmlns:a16="http://schemas.microsoft.com/office/drawing/2014/main" id="{CBE57E7C-D9DF-4660-97D3-F15C1E642143}"/>
              </a:ext>
            </a:extLst>
          </p:cNvPr>
          <p:cNvSpPr>
            <a:spLocks noChangeArrowheads="1"/>
          </p:cNvSpPr>
          <p:nvPr/>
        </p:nvSpPr>
        <p:spPr bwMode="auto">
          <a:xfrm>
            <a:off x="2859891" y="1678199"/>
            <a:ext cx="1487387" cy="2219096"/>
          </a:xfrm>
          <a:prstGeom prst="rect">
            <a:avLst/>
          </a:prstGeom>
          <a:solidFill>
            <a:srgbClr val="FFFF00"/>
          </a:solidFill>
          <a:ln>
            <a:noFill/>
          </a:ln>
          <a:effectLst/>
        </p:spPr>
        <p:txBody>
          <a:bodyPr anchor="ctr"/>
          <a:lstStyle/>
          <a:p>
            <a:r>
              <a:rPr lang="fr-FR" sz="1400" b="1" dirty="0">
                <a:effectLst>
                  <a:outerShdw blurRad="38100" dist="38100" dir="2700000" algn="tl">
                    <a:srgbClr val="FFFFFF"/>
                  </a:outerShdw>
                </a:effectLst>
                <a:latin typeface="+mn-lt"/>
                <a:cs typeface="Arial" charset="0"/>
              </a:rPr>
              <a:t>Fiscalité (</a:t>
            </a:r>
            <a:r>
              <a:rPr lang="fr-FR" sz="1400" b="1" dirty="0">
                <a:effectLst>
                  <a:outerShdw blurRad="38100" dist="38100" dir="2700000" algn="tl">
                    <a:srgbClr val="FFFFFF"/>
                  </a:outerShdw>
                </a:effectLst>
                <a:latin typeface="+mn-lt"/>
              </a:rPr>
              <a:t>20,6</a:t>
            </a:r>
            <a:r>
              <a:rPr lang="fr-FR" sz="1400" b="1" dirty="0">
                <a:effectLst>
                  <a:outerShdw blurRad="38100" dist="38100" dir="2700000" algn="tl">
                    <a:srgbClr val="FFFFFF"/>
                  </a:outerShdw>
                </a:effectLst>
                <a:latin typeface="+mn-lt"/>
                <a:cs typeface="Arial" charset="0"/>
              </a:rPr>
              <a:t>)</a:t>
            </a:r>
          </a:p>
          <a:p>
            <a:endParaRPr lang="fr-FR" b="1" dirty="0">
              <a:effectLst>
                <a:outerShdw blurRad="38100" dist="38100" dir="2700000" algn="tl">
                  <a:srgbClr val="FFFFFF"/>
                </a:outerShdw>
              </a:effectLst>
              <a:latin typeface="+mn-lt"/>
              <a:cs typeface="Arial" charset="0"/>
            </a:endParaRPr>
          </a:p>
        </p:txBody>
      </p:sp>
      <p:sp>
        <p:nvSpPr>
          <p:cNvPr id="17" name="Rectangle 7">
            <a:extLst>
              <a:ext uri="{FF2B5EF4-FFF2-40B4-BE49-F238E27FC236}">
                <a16:creationId xmlns:a16="http://schemas.microsoft.com/office/drawing/2014/main" id="{18334C00-3917-49DD-A099-C7A1E9B5894E}"/>
              </a:ext>
            </a:extLst>
          </p:cNvPr>
          <p:cNvSpPr>
            <a:spLocks noChangeArrowheads="1"/>
          </p:cNvSpPr>
          <p:nvPr/>
        </p:nvSpPr>
        <p:spPr bwMode="auto">
          <a:xfrm>
            <a:off x="2870438" y="3933056"/>
            <a:ext cx="1443146" cy="765344"/>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CC99">
                      <a:gamma/>
                      <a:shade val="60000"/>
                      <a:invGamma/>
                    </a:srgbClr>
                  </a:outerShdw>
                </a:effectLst>
              </a14:hiddenEffects>
            </a:ext>
          </a:extLst>
        </p:spPr>
        <p:txBody>
          <a:bodyPr anchor="ctr"/>
          <a:lstStyle/>
          <a:p>
            <a:r>
              <a:rPr lang="fr-FR" sz="1200" b="1" dirty="0">
                <a:effectLst>
                  <a:outerShdw blurRad="38100" dist="38100" dir="2700000" algn="tl">
                    <a:srgbClr val="FFFFFF"/>
                  </a:outerShdw>
                </a:effectLst>
                <a:latin typeface="+mn-lt"/>
              </a:rPr>
              <a:t>Dotations et participations (4,1)</a:t>
            </a:r>
          </a:p>
        </p:txBody>
      </p:sp>
      <p:sp>
        <p:nvSpPr>
          <p:cNvPr id="18" name="Rectangle 8">
            <a:extLst>
              <a:ext uri="{FF2B5EF4-FFF2-40B4-BE49-F238E27FC236}">
                <a16:creationId xmlns:a16="http://schemas.microsoft.com/office/drawing/2014/main" id="{5F016EA3-92F2-493C-88E1-7198C5F93FB4}"/>
              </a:ext>
            </a:extLst>
          </p:cNvPr>
          <p:cNvSpPr>
            <a:spLocks noChangeArrowheads="1"/>
          </p:cNvSpPr>
          <p:nvPr/>
        </p:nvSpPr>
        <p:spPr bwMode="auto">
          <a:xfrm>
            <a:off x="2876117" y="4725144"/>
            <a:ext cx="1437467" cy="325997"/>
          </a:xfrm>
          <a:prstGeom prst="rect">
            <a:avLst/>
          </a:prstGeom>
          <a:solidFill>
            <a:srgbClr val="0070C0"/>
          </a:solidFill>
          <a:ln>
            <a:noFill/>
          </a:ln>
          <a:effectLst/>
        </p:spPr>
        <p:txBody>
          <a:bodyPr anchor="ctr"/>
          <a:lstStyle/>
          <a:p>
            <a:r>
              <a:rPr lang="fr-FR" sz="1200" b="1" dirty="0">
                <a:solidFill>
                  <a:schemeClr val="bg1"/>
                </a:solidFill>
                <a:latin typeface="+mn-lt"/>
                <a:cs typeface="Arial" charset="0"/>
              </a:rPr>
              <a:t>Autres (1,7) </a:t>
            </a:r>
          </a:p>
        </p:txBody>
      </p:sp>
      <p:sp>
        <p:nvSpPr>
          <p:cNvPr id="20" name="ZoneTexte 19">
            <a:extLst>
              <a:ext uri="{FF2B5EF4-FFF2-40B4-BE49-F238E27FC236}">
                <a16:creationId xmlns:a16="http://schemas.microsoft.com/office/drawing/2014/main" id="{5B16DE6E-9074-4DCA-99AE-9FECF2D5ECEA}"/>
              </a:ext>
            </a:extLst>
          </p:cNvPr>
          <p:cNvSpPr txBox="1"/>
          <p:nvPr/>
        </p:nvSpPr>
        <p:spPr>
          <a:xfrm>
            <a:off x="1858913" y="1362254"/>
            <a:ext cx="1406640" cy="338554"/>
          </a:xfrm>
          <a:prstGeom prst="rect">
            <a:avLst/>
          </a:prstGeom>
          <a:noFill/>
        </p:spPr>
        <p:txBody>
          <a:bodyPr wrap="square" rtlCol="0">
            <a:spAutoFit/>
          </a:bodyPr>
          <a:lstStyle/>
          <a:p>
            <a:r>
              <a:rPr lang="fr-FR" sz="1600" dirty="0">
                <a:solidFill>
                  <a:schemeClr val="tx1"/>
                </a:solidFill>
              </a:rPr>
              <a:t>Equilibre 2018</a:t>
            </a:r>
            <a:r>
              <a:rPr lang="fr-FR" sz="1600" dirty="0"/>
              <a:t> </a:t>
            </a:r>
            <a:endParaRPr lang="fr-FR" sz="1600" dirty="0">
              <a:solidFill>
                <a:schemeClr val="tx1"/>
              </a:solidFill>
            </a:endParaRPr>
          </a:p>
        </p:txBody>
      </p:sp>
      <p:sp>
        <p:nvSpPr>
          <p:cNvPr id="26" name="Rectangle 6">
            <a:extLst>
              <a:ext uri="{FF2B5EF4-FFF2-40B4-BE49-F238E27FC236}">
                <a16:creationId xmlns:a16="http://schemas.microsoft.com/office/drawing/2014/main" id="{7D2C196B-7EC2-4D97-9F09-21A53D1F9FA4}"/>
              </a:ext>
            </a:extLst>
          </p:cNvPr>
          <p:cNvSpPr>
            <a:spLocks noChangeArrowheads="1"/>
          </p:cNvSpPr>
          <p:nvPr/>
        </p:nvSpPr>
        <p:spPr bwMode="auto">
          <a:xfrm>
            <a:off x="6581483" y="1688633"/>
            <a:ext cx="1438433" cy="2208662"/>
          </a:xfrm>
          <a:prstGeom prst="rect">
            <a:avLst/>
          </a:prstGeom>
          <a:solidFill>
            <a:srgbClr val="FFFF00"/>
          </a:solidFill>
          <a:ln>
            <a:noFill/>
          </a:ln>
          <a:effectLst/>
        </p:spPr>
        <p:txBody>
          <a:bodyPr anchor="ctr"/>
          <a:lstStyle/>
          <a:p>
            <a:r>
              <a:rPr lang="fr-FR" sz="1400" b="1" dirty="0">
                <a:effectLst>
                  <a:outerShdw blurRad="38100" dist="38100" dir="2700000" algn="tl">
                    <a:srgbClr val="FFFFFF"/>
                  </a:outerShdw>
                </a:effectLst>
                <a:latin typeface="+mn-lt"/>
                <a:cs typeface="Arial" charset="0"/>
              </a:rPr>
              <a:t>Fiscalité (</a:t>
            </a:r>
            <a:r>
              <a:rPr lang="fr-FR" sz="1400" b="1" dirty="0">
                <a:effectLst>
                  <a:outerShdw blurRad="38100" dist="38100" dir="2700000" algn="tl">
                    <a:srgbClr val="FFFFFF"/>
                  </a:outerShdw>
                </a:effectLst>
                <a:latin typeface="+mn-lt"/>
              </a:rPr>
              <a:t>20,5</a:t>
            </a:r>
            <a:r>
              <a:rPr lang="fr-FR" sz="1400" b="1" dirty="0">
                <a:effectLst>
                  <a:outerShdw blurRad="38100" dist="38100" dir="2700000" algn="tl">
                    <a:srgbClr val="FFFFFF"/>
                  </a:outerShdw>
                </a:effectLst>
                <a:latin typeface="+mn-lt"/>
                <a:cs typeface="Arial" charset="0"/>
              </a:rPr>
              <a:t>)</a:t>
            </a:r>
          </a:p>
        </p:txBody>
      </p:sp>
      <p:sp>
        <p:nvSpPr>
          <p:cNvPr id="27" name="Rectangle 7">
            <a:extLst>
              <a:ext uri="{FF2B5EF4-FFF2-40B4-BE49-F238E27FC236}">
                <a16:creationId xmlns:a16="http://schemas.microsoft.com/office/drawing/2014/main" id="{71F89D34-9F74-4D81-8146-429BC542A799}"/>
              </a:ext>
            </a:extLst>
          </p:cNvPr>
          <p:cNvSpPr>
            <a:spLocks noChangeArrowheads="1"/>
          </p:cNvSpPr>
          <p:nvPr/>
        </p:nvSpPr>
        <p:spPr bwMode="auto">
          <a:xfrm>
            <a:off x="6566224" y="3897296"/>
            <a:ext cx="1453692" cy="765344"/>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CC99">
                      <a:gamma/>
                      <a:shade val="60000"/>
                      <a:invGamma/>
                    </a:srgbClr>
                  </a:outerShdw>
                </a:effectLst>
              </a14:hiddenEffects>
            </a:ext>
          </a:extLst>
        </p:spPr>
        <p:txBody>
          <a:bodyPr anchor="ctr"/>
          <a:lstStyle/>
          <a:p>
            <a:endParaRPr lang="fr-FR" sz="1600" b="1" dirty="0">
              <a:effectLst>
                <a:outerShdw blurRad="38100" dist="38100" dir="2700000" algn="tl">
                  <a:srgbClr val="FFFFFF"/>
                </a:outerShdw>
              </a:effectLst>
              <a:latin typeface="+mn-lt"/>
            </a:endParaRPr>
          </a:p>
          <a:p>
            <a:r>
              <a:rPr lang="fr-FR" sz="1200" b="1" dirty="0">
                <a:effectLst>
                  <a:outerShdw blurRad="38100" dist="38100" dir="2700000" algn="tl">
                    <a:srgbClr val="FFFFFF"/>
                  </a:outerShdw>
                </a:effectLst>
                <a:latin typeface="+mn-lt"/>
              </a:rPr>
              <a:t>Dotations et participations (4</a:t>
            </a:r>
            <a:r>
              <a:rPr lang="fr-FR" sz="1600" b="1" dirty="0">
                <a:effectLst>
                  <a:outerShdw blurRad="38100" dist="38100" dir="2700000" algn="tl">
                    <a:srgbClr val="FFFFFF"/>
                  </a:outerShdw>
                </a:effectLst>
                <a:latin typeface="+mn-lt"/>
              </a:rPr>
              <a:t>)</a:t>
            </a:r>
          </a:p>
          <a:p>
            <a:endParaRPr lang="fr-FR" b="1" dirty="0">
              <a:effectLst>
                <a:outerShdw blurRad="38100" dist="38100" dir="2700000" algn="tl">
                  <a:srgbClr val="FFFFFF"/>
                </a:outerShdw>
              </a:effectLst>
              <a:latin typeface="+mn-lt"/>
            </a:endParaRPr>
          </a:p>
        </p:txBody>
      </p:sp>
      <p:sp>
        <p:nvSpPr>
          <p:cNvPr id="28" name="Rectangle 8">
            <a:extLst>
              <a:ext uri="{FF2B5EF4-FFF2-40B4-BE49-F238E27FC236}">
                <a16:creationId xmlns:a16="http://schemas.microsoft.com/office/drawing/2014/main" id="{23176D33-557D-4A0A-B446-81D3C069746E}"/>
              </a:ext>
            </a:extLst>
          </p:cNvPr>
          <p:cNvSpPr>
            <a:spLocks noChangeArrowheads="1"/>
          </p:cNvSpPr>
          <p:nvPr/>
        </p:nvSpPr>
        <p:spPr bwMode="auto">
          <a:xfrm>
            <a:off x="6566224" y="4670350"/>
            <a:ext cx="1453692" cy="198810"/>
          </a:xfrm>
          <a:prstGeom prst="rect">
            <a:avLst/>
          </a:prstGeom>
          <a:solidFill>
            <a:srgbClr val="0070C0"/>
          </a:solidFill>
          <a:ln>
            <a:noFill/>
          </a:ln>
          <a:effectLst/>
        </p:spPr>
        <p:txBody>
          <a:bodyPr anchor="ctr"/>
          <a:lstStyle/>
          <a:p>
            <a:r>
              <a:rPr lang="fr-FR" sz="1200" b="1" dirty="0">
                <a:solidFill>
                  <a:schemeClr val="bg1"/>
                </a:solidFill>
                <a:latin typeface="+mn-lt"/>
                <a:cs typeface="Arial" charset="0"/>
              </a:rPr>
              <a:t>Autres (1,1) </a:t>
            </a:r>
          </a:p>
        </p:txBody>
      </p:sp>
      <p:sp>
        <p:nvSpPr>
          <p:cNvPr id="29" name="ZoneTexte 28">
            <a:extLst>
              <a:ext uri="{FF2B5EF4-FFF2-40B4-BE49-F238E27FC236}">
                <a16:creationId xmlns:a16="http://schemas.microsoft.com/office/drawing/2014/main" id="{AC82CB91-C4C4-4B29-9D4E-F21FB592BC67}"/>
              </a:ext>
            </a:extLst>
          </p:cNvPr>
          <p:cNvSpPr txBox="1"/>
          <p:nvPr/>
        </p:nvSpPr>
        <p:spPr>
          <a:xfrm>
            <a:off x="-47972" y="4623130"/>
            <a:ext cx="1437467" cy="923330"/>
          </a:xfrm>
          <a:prstGeom prst="rect">
            <a:avLst/>
          </a:prstGeom>
          <a:noFill/>
        </p:spPr>
        <p:txBody>
          <a:bodyPr wrap="square" rtlCol="0">
            <a:spAutoFit/>
          </a:bodyPr>
          <a:lstStyle/>
          <a:p>
            <a:pPr algn="ctr"/>
            <a:r>
              <a:rPr lang="fr-FR" b="1" dirty="0">
                <a:solidFill>
                  <a:schemeClr val="tx2"/>
                </a:solidFill>
              </a:rPr>
              <a:t>Résultat sur l’année 2018 : +2,36 M€</a:t>
            </a:r>
          </a:p>
        </p:txBody>
      </p:sp>
      <p:sp>
        <p:nvSpPr>
          <p:cNvPr id="14" name="Rectangle 4">
            <a:extLst>
              <a:ext uri="{FF2B5EF4-FFF2-40B4-BE49-F238E27FC236}">
                <a16:creationId xmlns:a16="http://schemas.microsoft.com/office/drawing/2014/main" id="{32648C2A-1471-4DFC-8479-8B90E979A87B}"/>
              </a:ext>
            </a:extLst>
          </p:cNvPr>
          <p:cNvSpPr>
            <a:spLocks noChangeArrowheads="1"/>
          </p:cNvSpPr>
          <p:nvPr/>
        </p:nvSpPr>
        <p:spPr bwMode="auto">
          <a:xfrm>
            <a:off x="902459" y="4143625"/>
            <a:ext cx="1522617" cy="384458"/>
          </a:xfrm>
          <a:prstGeom prst="rect">
            <a:avLst/>
          </a:prstGeom>
          <a:solidFill>
            <a:srgbClr val="008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8080">
                      <a:gamma/>
                      <a:shade val="60000"/>
                      <a:invGamma/>
                    </a:srgbClr>
                  </a:outerShdw>
                </a:effectLst>
              </a14:hiddenEffects>
            </a:ext>
          </a:extLst>
        </p:spPr>
        <p:txBody>
          <a:bodyPr anchor="ctr"/>
          <a:lstStyle/>
          <a:p>
            <a:pPr>
              <a:lnSpc>
                <a:spcPct val="120000"/>
              </a:lnSpc>
            </a:pPr>
            <a:endParaRPr lang="fr-FR" sz="1200" dirty="0">
              <a:solidFill>
                <a:schemeClr val="bg1"/>
              </a:solidFill>
              <a:latin typeface="+mn-lt"/>
              <a:cs typeface="Arial" charset="0"/>
            </a:endParaRPr>
          </a:p>
          <a:p>
            <a:pPr>
              <a:lnSpc>
                <a:spcPct val="120000"/>
              </a:lnSpc>
            </a:pPr>
            <a:r>
              <a:rPr lang="fr-FR" sz="1200" b="1" dirty="0">
                <a:solidFill>
                  <a:schemeClr val="bg1"/>
                </a:solidFill>
                <a:latin typeface="+mn-lt"/>
                <a:cs typeface="Arial" charset="0"/>
              </a:rPr>
              <a:t>Autres charges </a:t>
            </a:r>
            <a:r>
              <a:rPr lang="fr-FR" sz="1200" dirty="0">
                <a:solidFill>
                  <a:schemeClr val="bg1"/>
                </a:solidFill>
                <a:latin typeface="+mn-lt"/>
                <a:cs typeface="Arial" charset="0"/>
              </a:rPr>
              <a:t>(</a:t>
            </a:r>
            <a:r>
              <a:rPr lang="fr-FR" sz="1200" dirty="0">
                <a:solidFill>
                  <a:schemeClr val="bg1"/>
                </a:solidFill>
                <a:latin typeface="+mn-lt"/>
              </a:rPr>
              <a:t>1,9</a:t>
            </a:r>
            <a:r>
              <a:rPr lang="fr-FR" sz="1200" dirty="0">
                <a:solidFill>
                  <a:schemeClr val="bg1"/>
                </a:solidFill>
                <a:latin typeface="+mn-lt"/>
                <a:cs typeface="Arial" charset="0"/>
              </a:rPr>
              <a:t>)</a:t>
            </a:r>
          </a:p>
          <a:p>
            <a:r>
              <a:rPr lang="fr-FR" sz="1200" dirty="0">
                <a:solidFill>
                  <a:schemeClr val="folHlink"/>
                </a:solidFill>
                <a:effectLst>
                  <a:outerShdw blurRad="38100" dist="38100" dir="2700000" algn="tl">
                    <a:srgbClr val="000000"/>
                  </a:outerShdw>
                </a:effectLst>
                <a:latin typeface="+mn-lt"/>
                <a:cs typeface="Arial" charset="0"/>
              </a:rPr>
              <a:t> </a:t>
            </a:r>
          </a:p>
        </p:txBody>
      </p:sp>
      <p:sp>
        <p:nvSpPr>
          <p:cNvPr id="15" name="Rectangle 5">
            <a:extLst>
              <a:ext uri="{FF2B5EF4-FFF2-40B4-BE49-F238E27FC236}">
                <a16:creationId xmlns:a16="http://schemas.microsoft.com/office/drawing/2014/main" id="{3D495586-E0D0-4624-8B5E-4F61EFA596C1}"/>
              </a:ext>
            </a:extLst>
          </p:cNvPr>
          <p:cNvSpPr>
            <a:spLocks noChangeArrowheads="1"/>
          </p:cNvSpPr>
          <p:nvPr/>
        </p:nvSpPr>
        <p:spPr bwMode="auto">
          <a:xfrm>
            <a:off x="950459" y="1678200"/>
            <a:ext cx="1474617" cy="338554"/>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99FF">
                      <a:gamma/>
                      <a:shade val="60000"/>
                      <a:invGamma/>
                    </a:srgbClr>
                  </a:outerShdw>
                </a:effectLst>
              </a14:hiddenEffects>
            </a:ext>
          </a:extLst>
        </p:spPr>
        <p:txBody>
          <a:bodyPr anchor="ctr"/>
          <a:lstStyle/>
          <a:p>
            <a:r>
              <a:rPr lang="fr-FR" sz="1200" b="1" dirty="0">
                <a:solidFill>
                  <a:schemeClr val="bg1"/>
                </a:solidFill>
                <a:latin typeface="+mn-lt"/>
                <a:cs typeface="Arial" charset="0"/>
              </a:rPr>
              <a:t>Charges à caractère général </a:t>
            </a:r>
            <a:r>
              <a:rPr lang="fr-FR" sz="1200" dirty="0">
                <a:solidFill>
                  <a:schemeClr val="bg1"/>
                </a:solidFill>
                <a:latin typeface="+mn-lt"/>
                <a:cs typeface="Arial" charset="0"/>
              </a:rPr>
              <a:t>(</a:t>
            </a:r>
            <a:r>
              <a:rPr lang="fr-FR" sz="1200" dirty="0">
                <a:solidFill>
                  <a:schemeClr val="bg1"/>
                </a:solidFill>
                <a:latin typeface="+mn-lt"/>
              </a:rPr>
              <a:t>2,6</a:t>
            </a:r>
            <a:r>
              <a:rPr lang="fr-FR" sz="1200" dirty="0">
                <a:solidFill>
                  <a:schemeClr val="bg1"/>
                </a:solidFill>
                <a:latin typeface="+mn-lt"/>
                <a:cs typeface="Arial" charset="0"/>
              </a:rPr>
              <a:t>)</a:t>
            </a:r>
          </a:p>
        </p:txBody>
      </p:sp>
      <p:sp>
        <p:nvSpPr>
          <p:cNvPr id="21" name="Rectangle 6">
            <a:extLst>
              <a:ext uri="{FF2B5EF4-FFF2-40B4-BE49-F238E27FC236}">
                <a16:creationId xmlns:a16="http://schemas.microsoft.com/office/drawing/2014/main" id="{9C960D75-036D-4914-927F-16DE1A8F8EC9}"/>
              </a:ext>
            </a:extLst>
          </p:cNvPr>
          <p:cNvSpPr>
            <a:spLocks noChangeArrowheads="1"/>
          </p:cNvSpPr>
          <p:nvPr/>
        </p:nvSpPr>
        <p:spPr bwMode="auto">
          <a:xfrm>
            <a:off x="921495" y="2061087"/>
            <a:ext cx="1487387" cy="457037"/>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CFF66">
                      <a:gamma/>
                      <a:shade val="60000"/>
                      <a:invGamma/>
                    </a:srgbClr>
                  </a:outerShdw>
                </a:effectLst>
              </a14:hiddenEffects>
            </a:ext>
          </a:extLst>
        </p:spPr>
        <p:txBody>
          <a:bodyPr anchor="ctr"/>
          <a:lstStyle/>
          <a:p>
            <a:r>
              <a:rPr lang="fr-FR" sz="1400" b="1" dirty="0">
                <a:effectLst>
                  <a:outerShdw blurRad="38100" dist="38100" dir="2700000" algn="tl">
                    <a:srgbClr val="FFFFFF"/>
                  </a:outerShdw>
                </a:effectLst>
                <a:latin typeface="+mn-lt"/>
                <a:cs typeface="Arial" charset="0"/>
              </a:rPr>
              <a:t>Personnel </a:t>
            </a:r>
            <a:r>
              <a:rPr lang="fr-FR" sz="1400" dirty="0">
                <a:effectLst>
                  <a:outerShdw blurRad="38100" dist="38100" dir="2700000" algn="tl">
                    <a:srgbClr val="FFFFFF"/>
                  </a:outerShdw>
                </a:effectLst>
                <a:latin typeface="+mn-lt"/>
                <a:cs typeface="Arial" charset="0"/>
              </a:rPr>
              <a:t>(</a:t>
            </a:r>
            <a:r>
              <a:rPr lang="fr-FR" sz="1400" dirty="0">
                <a:effectLst>
                  <a:outerShdw blurRad="38100" dist="38100" dir="2700000" algn="tl">
                    <a:srgbClr val="FFFFFF"/>
                  </a:outerShdw>
                </a:effectLst>
                <a:latin typeface="+mn-lt"/>
              </a:rPr>
              <a:t>3</a:t>
            </a:r>
            <a:r>
              <a:rPr lang="fr-FR" sz="1400" dirty="0">
                <a:effectLst>
                  <a:outerShdw blurRad="38100" dist="38100" dir="2700000" algn="tl">
                    <a:srgbClr val="FFFFFF"/>
                  </a:outerShdw>
                </a:effectLst>
                <a:latin typeface="+mn-lt"/>
                <a:cs typeface="Arial" charset="0"/>
              </a:rPr>
              <a:t>)</a:t>
            </a:r>
          </a:p>
        </p:txBody>
      </p:sp>
      <p:sp>
        <p:nvSpPr>
          <p:cNvPr id="22" name="Rectangle 7">
            <a:extLst>
              <a:ext uri="{FF2B5EF4-FFF2-40B4-BE49-F238E27FC236}">
                <a16:creationId xmlns:a16="http://schemas.microsoft.com/office/drawing/2014/main" id="{B972F8D9-8483-4F1D-A171-324BBEC00948}"/>
              </a:ext>
            </a:extLst>
          </p:cNvPr>
          <p:cNvSpPr>
            <a:spLocks noChangeArrowheads="1"/>
          </p:cNvSpPr>
          <p:nvPr/>
        </p:nvSpPr>
        <p:spPr bwMode="auto">
          <a:xfrm>
            <a:off x="921495" y="2558518"/>
            <a:ext cx="1487387" cy="270301"/>
          </a:xfrm>
          <a:prstGeom prst="rect">
            <a:avLst/>
          </a:prstGeom>
          <a:solidFill>
            <a:schemeClr val="accent6">
              <a:lumMod val="20000"/>
              <a:lumOff val="80000"/>
            </a:schemeClr>
          </a:solidFill>
          <a:ln>
            <a:noFill/>
          </a:ln>
          <a:effectLst/>
        </p:spPr>
        <p:txBody>
          <a:bodyPr anchor="ctr"/>
          <a:lstStyle/>
          <a:p>
            <a:r>
              <a:rPr lang="fr-FR" sz="1200" b="1" dirty="0">
                <a:latin typeface="+mn-lt"/>
                <a:cs typeface="Arial" charset="0"/>
              </a:rPr>
              <a:t>Subventions</a:t>
            </a:r>
            <a:r>
              <a:rPr lang="fr-FR" sz="1200" dirty="0">
                <a:latin typeface="+mn-lt"/>
                <a:cs typeface="Arial" charset="0"/>
              </a:rPr>
              <a:t> (2,3)  </a:t>
            </a:r>
          </a:p>
        </p:txBody>
      </p:sp>
      <p:sp>
        <p:nvSpPr>
          <p:cNvPr id="23" name="Rectangle 8">
            <a:extLst>
              <a:ext uri="{FF2B5EF4-FFF2-40B4-BE49-F238E27FC236}">
                <a16:creationId xmlns:a16="http://schemas.microsoft.com/office/drawing/2014/main" id="{23078708-A3EB-4F32-8322-46029FBB3D92}"/>
              </a:ext>
            </a:extLst>
          </p:cNvPr>
          <p:cNvSpPr>
            <a:spLocks noChangeArrowheads="1"/>
          </p:cNvSpPr>
          <p:nvPr/>
        </p:nvSpPr>
        <p:spPr bwMode="auto">
          <a:xfrm>
            <a:off x="905299" y="2872864"/>
            <a:ext cx="1519777" cy="1238251"/>
          </a:xfrm>
          <a:prstGeom prst="rect">
            <a:avLst/>
          </a:prstGeom>
          <a:solidFill>
            <a:schemeClr val="accent2">
              <a:lumMod val="40000"/>
              <a:lumOff val="60000"/>
            </a:schemeClr>
          </a:solidFill>
          <a:ln>
            <a:noFill/>
          </a:ln>
          <a:effectLst/>
          <a:extLst/>
        </p:spPr>
        <p:txBody>
          <a:bodyPr anchor="ctr"/>
          <a:lstStyle/>
          <a:p>
            <a:r>
              <a:rPr lang="fr-FR" sz="1400" b="1" dirty="0">
                <a:latin typeface="+mn-lt"/>
                <a:cs typeface="Arial" charset="0"/>
              </a:rPr>
              <a:t>Reversements de fiscalité </a:t>
            </a:r>
            <a:r>
              <a:rPr lang="fr-FR" sz="1400" dirty="0">
                <a:latin typeface="+mn-lt"/>
                <a:cs typeface="Arial" charset="0"/>
              </a:rPr>
              <a:t>(14,2)</a:t>
            </a:r>
          </a:p>
        </p:txBody>
      </p:sp>
      <p:sp>
        <p:nvSpPr>
          <p:cNvPr id="24" name="Rectangle 4">
            <a:extLst>
              <a:ext uri="{FF2B5EF4-FFF2-40B4-BE49-F238E27FC236}">
                <a16:creationId xmlns:a16="http://schemas.microsoft.com/office/drawing/2014/main" id="{C312EDA0-A135-4522-82DC-F87127074E86}"/>
              </a:ext>
            </a:extLst>
          </p:cNvPr>
          <p:cNvSpPr>
            <a:spLocks noChangeArrowheads="1"/>
          </p:cNvSpPr>
          <p:nvPr/>
        </p:nvSpPr>
        <p:spPr bwMode="auto">
          <a:xfrm>
            <a:off x="4889181" y="4604923"/>
            <a:ext cx="1522617" cy="384458"/>
          </a:xfrm>
          <a:prstGeom prst="rect">
            <a:avLst/>
          </a:prstGeom>
          <a:solidFill>
            <a:srgbClr val="00808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8080">
                      <a:gamma/>
                      <a:shade val="60000"/>
                      <a:invGamma/>
                    </a:srgbClr>
                  </a:outerShdw>
                </a:effectLst>
              </a14:hiddenEffects>
            </a:ext>
          </a:extLst>
        </p:spPr>
        <p:txBody>
          <a:bodyPr anchor="ctr"/>
          <a:lstStyle/>
          <a:p>
            <a:pPr>
              <a:lnSpc>
                <a:spcPct val="120000"/>
              </a:lnSpc>
            </a:pPr>
            <a:endParaRPr lang="fr-FR" sz="1200" dirty="0">
              <a:solidFill>
                <a:schemeClr val="bg1"/>
              </a:solidFill>
              <a:latin typeface="+mn-lt"/>
              <a:cs typeface="Arial" charset="0"/>
            </a:endParaRPr>
          </a:p>
          <a:p>
            <a:pPr>
              <a:lnSpc>
                <a:spcPct val="120000"/>
              </a:lnSpc>
            </a:pPr>
            <a:r>
              <a:rPr lang="fr-FR" sz="1200" b="1" dirty="0">
                <a:solidFill>
                  <a:schemeClr val="bg1"/>
                </a:solidFill>
                <a:latin typeface="+mn-lt"/>
                <a:cs typeface="Arial" charset="0"/>
              </a:rPr>
              <a:t>Autres charges </a:t>
            </a:r>
            <a:r>
              <a:rPr lang="fr-FR" sz="1200" dirty="0">
                <a:solidFill>
                  <a:schemeClr val="bg1"/>
                </a:solidFill>
                <a:latin typeface="+mn-lt"/>
                <a:cs typeface="Arial" charset="0"/>
              </a:rPr>
              <a:t>(</a:t>
            </a:r>
            <a:r>
              <a:rPr lang="fr-FR" sz="1200" dirty="0">
                <a:solidFill>
                  <a:schemeClr val="bg1"/>
                </a:solidFill>
                <a:latin typeface="+mn-lt"/>
              </a:rPr>
              <a:t>1,9</a:t>
            </a:r>
            <a:r>
              <a:rPr lang="fr-FR" sz="1200" dirty="0">
                <a:solidFill>
                  <a:schemeClr val="bg1"/>
                </a:solidFill>
                <a:latin typeface="+mn-lt"/>
                <a:cs typeface="Arial" charset="0"/>
              </a:rPr>
              <a:t>)</a:t>
            </a:r>
          </a:p>
          <a:p>
            <a:r>
              <a:rPr lang="fr-FR" sz="1200" dirty="0">
                <a:solidFill>
                  <a:schemeClr val="folHlink"/>
                </a:solidFill>
                <a:effectLst>
                  <a:outerShdw blurRad="38100" dist="38100" dir="2700000" algn="tl">
                    <a:srgbClr val="000000"/>
                  </a:outerShdw>
                </a:effectLst>
                <a:latin typeface="+mn-lt"/>
                <a:cs typeface="Arial" charset="0"/>
              </a:rPr>
              <a:t> </a:t>
            </a:r>
          </a:p>
        </p:txBody>
      </p:sp>
      <p:sp>
        <p:nvSpPr>
          <p:cNvPr id="25" name="Rectangle 5">
            <a:extLst>
              <a:ext uri="{FF2B5EF4-FFF2-40B4-BE49-F238E27FC236}">
                <a16:creationId xmlns:a16="http://schemas.microsoft.com/office/drawing/2014/main" id="{D5A527AE-2037-4A84-A03C-FFFB9F4D514F}"/>
              </a:ext>
            </a:extLst>
          </p:cNvPr>
          <p:cNvSpPr>
            <a:spLocks noChangeArrowheads="1"/>
          </p:cNvSpPr>
          <p:nvPr/>
        </p:nvSpPr>
        <p:spPr bwMode="auto">
          <a:xfrm>
            <a:off x="4941471" y="1678199"/>
            <a:ext cx="1474617" cy="434539"/>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99FF">
                      <a:gamma/>
                      <a:shade val="60000"/>
                      <a:invGamma/>
                    </a:srgbClr>
                  </a:outerShdw>
                </a:effectLst>
              </a14:hiddenEffects>
            </a:ext>
          </a:extLst>
        </p:spPr>
        <p:txBody>
          <a:bodyPr anchor="ctr"/>
          <a:lstStyle/>
          <a:p>
            <a:r>
              <a:rPr lang="fr-FR" sz="1200" b="1" dirty="0">
                <a:solidFill>
                  <a:schemeClr val="bg1"/>
                </a:solidFill>
                <a:latin typeface="+mn-lt"/>
                <a:cs typeface="Arial" charset="0"/>
              </a:rPr>
              <a:t>Charges à caractère général </a:t>
            </a:r>
            <a:r>
              <a:rPr lang="fr-FR" sz="1200" dirty="0">
                <a:solidFill>
                  <a:schemeClr val="bg1"/>
                </a:solidFill>
                <a:latin typeface="+mn-lt"/>
                <a:cs typeface="Arial" charset="0"/>
              </a:rPr>
              <a:t>(3)</a:t>
            </a:r>
          </a:p>
        </p:txBody>
      </p:sp>
      <p:sp>
        <p:nvSpPr>
          <p:cNvPr id="30" name="Rectangle 6">
            <a:extLst>
              <a:ext uri="{FF2B5EF4-FFF2-40B4-BE49-F238E27FC236}">
                <a16:creationId xmlns:a16="http://schemas.microsoft.com/office/drawing/2014/main" id="{4828555D-3BB6-49E9-B653-E3F236808E3F}"/>
              </a:ext>
            </a:extLst>
          </p:cNvPr>
          <p:cNvSpPr>
            <a:spLocks noChangeArrowheads="1"/>
          </p:cNvSpPr>
          <p:nvPr/>
        </p:nvSpPr>
        <p:spPr bwMode="auto">
          <a:xfrm>
            <a:off x="4912507" y="2139481"/>
            <a:ext cx="1487387" cy="497431"/>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CFF66">
                      <a:gamma/>
                      <a:shade val="60000"/>
                      <a:invGamma/>
                    </a:srgbClr>
                  </a:outerShdw>
                </a:effectLst>
              </a14:hiddenEffects>
            </a:ext>
          </a:extLst>
        </p:spPr>
        <p:txBody>
          <a:bodyPr anchor="ctr"/>
          <a:lstStyle/>
          <a:p>
            <a:r>
              <a:rPr lang="fr-FR" sz="1400" b="1" dirty="0">
                <a:effectLst>
                  <a:outerShdw blurRad="38100" dist="38100" dir="2700000" algn="tl">
                    <a:srgbClr val="FFFFFF"/>
                  </a:outerShdw>
                </a:effectLst>
                <a:latin typeface="+mn-lt"/>
                <a:cs typeface="Arial" charset="0"/>
              </a:rPr>
              <a:t>Personnel </a:t>
            </a:r>
            <a:r>
              <a:rPr lang="fr-FR" sz="1400" dirty="0">
                <a:effectLst>
                  <a:outerShdw blurRad="38100" dist="38100" dir="2700000" algn="tl">
                    <a:srgbClr val="FFFFFF"/>
                  </a:outerShdw>
                </a:effectLst>
                <a:latin typeface="+mn-lt"/>
                <a:cs typeface="Arial" charset="0"/>
              </a:rPr>
              <a:t>(</a:t>
            </a:r>
            <a:r>
              <a:rPr lang="fr-FR" sz="1400" dirty="0">
                <a:effectLst>
                  <a:outerShdw blurRad="38100" dist="38100" dir="2700000" algn="tl">
                    <a:srgbClr val="FFFFFF"/>
                  </a:outerShdw>
                </a:effectLst>
                <a:latin typeface="+mn-lt"/>
              </a:rPr>
              <a:t>3,2</a:t>
            </a:r>
            <a:r>
              <a:rPr lang="fr-FR" sz="1400" dirty="0">
                <a:effectLst>
                  <a:outerShdw blurRad="38100" dist="38100" dir="2700000" algn="tl">
                    <a:srgbClr val="FFFFFF"/>
                  </a:outerShdw>
                </a:effectLst>
                <a:latin typeface="+mn-lt"/>
                <a:cs typeface="Arial" charset="0"/>
              </a:rPr>
              <a:t>)</a:t>
            </a:r>
          </a:p>
        </p:txBody>
      </p:sp>
      <p:sp>
        <p:nvSpPr>
          <p:cNvPr id="31" name="Rectangle 7">
            <a:extLst>
              <a:ext uri="{FF2B5EF4-FFF2-40B4-BE49-F238E27FC236}">
                <a16:creationId xmlns:a16="http://schemas.microsoft.com/office/drawing/2014/main" id="{17615249-896D-47BC-9628-22CA27E2D96F}"/>
              </a:ext>
            </a:extLst>
          </p:cNvPr>
          <p:cNvSpPr>
            <a:spLocks noChangeArrowheads="1"/>
          </p:cNvSpPr>
          <p:nvPr/>
        </p:nvSpPr>
        <p:spPr bwMode="auto">
          <a:xfrm>
            <a:off x="4912507" y="2642218"/>
            <a:ext cx="1487387" cy="616024"/>
          </a:xfrm>
          <a:prstGeom prst="rect">
            <a:avLst/>
          </a:prstGeom>
          <a:solidFill>
            <a:schemeClr val="accent6">
              <a:lumMod val="20000"/>
              <a:lumOff val="80000"/>
            </a:schemeClr>
          </a:solidFill>
          <a:ln>
            <a:noFill/>
          </a:ln>
          <a:effectLst/>
        </p:spPr>
        <p:txBody>
          <a:bodyPr anchor="ctr"/>
          <a:lstStyle/>
          <a:p>
            <a:r>
              <a:rPr lang="fr-FR" sz="1200" b="1" dirty="0">
                <a:latin typeface="+mn-lt"/>
                <a:cs typeface="Arial" charset="0"/>
              </a:rPr>
              <a:t>Subventions</a:t>
            </a:r>
            <a:r>
              <a:rPr lang="fr-FR" sz="1200" dirty="0">
                <a:latin typeface="+mn-lt"/>
                <a:cs typeface="Arial" charset="0"/>
              </a:rPr>
              <a:t> (4,45)  </a:t>
            </a:r>
          </a:p>
        </p:txBody>
      </p:sp>
      <p:sp>
        <p:nvSpPr>
          <p:cNvPr id="32" name="Rectangle 8">
            <a:extLst>
              <a:ext uri="{FF2B5EF4-FFF2-40B4-BE49-F238E27FC236}">
                <a16:creationId xmlns:a16="http://schemas.microsoft.com/office/drawing/2014/main" id="{7C841802-9E9A-4322-BDC6-3EF8545BAD4E}"/>
              </a:ext>
            </a:extLst>
          </p:cNvPr>
          <p:cNvSpPr>
            <a:spLocks noChangeArrowheads="1"/>
          </p:cNvSpPr>
          <p:nvPr/>
        </p:nvSpPr>
        <p:spPr bwMode="auto">
          <a:xfrm>
            <a:off x="4896311" y="3284984"/>
            <a:ext cx="1519777" cy="1238251"/>
          </a:xfrm>
          <a:prstGeom prst="rect">
            <a:avLst/>
          </a:prstGeom>
          <a:solidFill>
            <a:schemeClr val="accent2">
              <a:lumMod val="40000"/>
              <a:lumOff val="60000"/>
            </a:schemeClr>
          </a:solidFill>
          <a:ln>
            <a:noFill/>
          </a:ln>
          <a:effectLst/>
          <a:extLst/>
        </p:spPr>
        <p:txBody>
          <a:bodyPr anchor="ctr"/>
          <a:lstStyle/>
          <a:p>
            <a:r>
              <a:rPr lang="fr-FR" sz="1400" b="1" dirty="0">
                <a:latin typeface="+mn-lt"/>
                <a:cs typeface="Arial" charset="0"/>
              </a:rPr>
              <a:t>Reversements de fiscalité </a:t>
            </a:r>
            <a:r>
              <a:rPr lang="fr-FR" sz="1400" dirty="0">
                <a:latin typeface="+mn-lt"/>
                <a:cs typeface="Arial" charset="0"/>
              </a:rPr>
              <a:t>(13,8)</a:t>
            </a:r>
          </a:p>
        </p:txBody>
      </p:sp>
      <p:sp>
        <p:nvSpPr>
          <p:cNvPr id="33" name="Rectangle 6">
            <a:extLst>
              <a:ext uri="{FF2B5EF4-FFF2-40B4-BE49-F238E27FC236}">
                <a16:creationId xmlns:a16="http://schemas.microsoft.com/office/drawing/2014/main" id="{40457BCF-8642-4569-8A62-FAA6A05EB030}"/>
              </a:ext>
            </a:extLst>
          </p:cNvPr>
          <p:cNvSpPr>
            <a:spLocks noChangeArrowheads="1"/>
          </p:cNvSpPr>
          <p:nvPr/>
        </p:nvSpPr>
        <p:spPr bwMode="auto">
          <a:xfrm>
            <a:off x="2859892" y="5071128"/>
            <a:ext cx="1453692" cy="1166183"/>
          </a:xfrm>
          <a:prstGeom prst="rect">
            <a:avLst/>
          </a:prstGeom>
          <a:solidFill>
            <a:srgbClr val="002060"/>
          </a:solidFill>
          <a:ln>
            <a:noFill/>
          </a:ln>
          <a:effectLst/>
          <a:extLst/>
        </p:spPr>
        <p:txBody>
          <a:bodyPr anchor="ctr"/>
          <a:lstStyle/>
          <a:p>
            <a:r>
              <a:rPr lang="fr-FR" sz="1400" b="1" i="1" dirty="0">
                <a:solidFill>
                  <a:schemeClr val="bg1"/>
                </a:solidFill>
                <a:effectLst>
                  <a:outerShdw blurRad="38100" dist="38100" dir="2700000" algn="tl">
                    <a:srgbClr val="FFFFFF"/>
                  </a:outerShdw>
                </a:effectLst>
                <a:latin typeface="+mn-lt"/>
                <a:cs typeface="Arial" charset="0"/>
              </a:rPr>
              <a:t>Résultat reporté de fonctionnement (11,7)</a:t>
            </a:r>
            <a:endParaRPr lang="fr-FR" sz="1400" i="1" dirty="0">
              <a:solidFill>
                <a:schemeClr val="bg1"/>
              </a:solidFill>
              <a:effectLst>
                <a:outerShdw blurRad="38100" dist="38100" dir="2700000" algn="tl">
                  <a:srgbClr val="FFFFFF"/>
                </a:outerShdw>
              </a:effectLst>
              <a:latin typeface="+mn-lt"/>
              <a:cs typeface="Arial" charset="0"/>
            </a:endParaRPr>
          </a:p>
        </p:txBody>
      </p:sp>
      <p:sp>
        <p:nvSpPr>
          <p:cNvPr id="34" name="Rectangle 6">
            <a:extLst>
              <a:ext uri="{FF2B5EF4-FFF2-40B4-BE49-F238E27FC236}">
                <a16:creationId xmlns:a16="http://schemas.microsoft.com/office/drawing/2014/main" id="{E386BA7E-913A-4D93-8B7C-31993764869E}"/>
              </a:ext>
            </a:extLst>
          </p:cNvPr>
          <p:cNvSpPr>
            <a:spLocks noChangeArrowheads="1"/>
          </p:cNvSpPr>
          <p:nvPr/>
        </p:nvSpPr>
        <p:spPr bwMode="auto">
          <a:xfrm>
            <a:off x="6566224" y="4865122"/>
            <a:ext cx="1453692" cy="1372187"/>
          </a:xfrm>
          <a:prstGeom prst="rect">
            <a:avLst/>
          </a:prstGeom>
          <a:solidFill>
            <a:srgbClr val="002060"/>
          </a:solidFill>
          <a:ln>
            <a:noFill/>
          </a:ln>
          <a:effectLst/>
          <a:extLst/>
        </p:spPr>
        <p:txBody>
          <a:bodyPr anchor="ctr"/>
          <a:lstStyle/>
          <a:p>
            <a:r>
              <a:rPr lang="fr-FR" sz="1400" b="1" i="1" dirty="0">
                <a:solidFill>
                  <a:schemeClr val="bg1"/>
                </a:solidFill>
                <a:effectLst>
                  <a:outerShdw blurRad="38100" dist="38100" dir="2700000" algn="tl">
                    <a:srgbClr val="FFFFFF"/>
                  </a:outerShdw>
                </a:effectLst>
                <a:latin typeface="+mn-lt"/>
                <a:cs typeface="Arial" charset="0"/>
              </a:rPr>
              <a:t>Résultat reporté de fonctionnement (11,9)</a:t>
            </a:r>
            <a:endParaRPr lang="fr-FR" sz="1400" i="1" dirty="0">
              <a:solidFill>
                <a:schemeClr val="bg1"/>
              </a:solidFill>
              <a:effectLst>
                <a:outerShdw blurRad="38100" dist="38100" dir="2700000" algn="tl">
                  <a:srgbClr val="FFFFFF"/>
                </a:outerShdw>
              </a:effectLst>
              <a:latin typeface="+mn-lt"/>
              <a:cs typeface="Arial" charset="0"/>
            </a:endParaRPr>
          </a:p>
        </p:txBody>
      </p:sp>
      <p:cxnSp>
        <p:nvCxnSpPr>
          <p:cNvPr id="3" name="Connecteur droit 2">
            <a:extLst>
              <a:ext uri="{FF2B5EF4-FFF2-40B4-BE49-F238E27FC236}">
                <a16:creationId xmlns:a16="http://schemas.microsoft.com/office/drawing/2014/main" id="{32F46D30-5B22-42C1-ABBB-8455AB0FB3DB}"/>
              </a:ext>
            </a:extLst>
          </p:cNvPr>
          <p:cNvCxnSpPr/>
          <p:nvPr/>
        </p:nvCxnSpPr>
        <p:spPr>
          <a:xfrm>
            <a:off x="112493" y="4509120"/>
            <a:ext cx="4459507"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7B5AA5AE-3E69-4C10-9609-4B8CED12FBBF}"/>
              </a:ext>
            </a:extLst>
          </p:cNvPr>
          <p:cNvCxnSpPr/>
          <p:nvPr/>
        </p:nvCxnSpPr>
        <p:spPr>
          <a:xfrm>
            <a:off x="4542872" y="5013176"/>
            <a:ext cx="4459507"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FB42D776-61FD-4358-BEA8-9F19FAFA13B6}"/>
              </a:ext>
            </a:extLst>
          </p:cNvPr>
          <p:cNvSpPr txBox="1"/>
          <p:nvPr/>
        </p:nvSpPr>
        <p:spPr>
          <a:xfrm>
            <a:off x="5063150" y="5071129"/>
            <a:ext cx="1174677" cy="1200329"/>
          </a:xfrm>
          <a:prstGeom prst="rect">
            <a:avLst/>
          </a:prstGeom>
          <a:noFill/>
        </p:spPr>
        <p:txBody>
          <a:bodyPr wrap="square" rtlCol="0">
            <a:spAutoFit/>
          </a:bodyPr>
          <a:lstStyle/>
          <a:p>
            <a:pPr algn="ctr"/>
            <a:r>
              <a:rPr lang="fr-FR" b="1" dirty="0">
                <a:solidFill>
                  <a:srgbClr val="FF0000"/>
                </a:solidFill>
              </a:rPr>
              <a:t>Résultat simulé 2019 : </a:t>
            </a:r>
          </a:p>
          <a:p>
            <a:pPr algn="ctr"/>
            <a:r>
              <a:rPr lang="fr-FR" b="1" dirty="0">
                <a:solidFill>
                  <a:srgbClr val="FF0000"/>
                </a:solidFill>
              </a:rPr>
              <a:t>-0,75 M€</a:t>
            </a:r>
          </a:p>
        </p:txBody>
      </p:sp>
      <p:sp>
        <p:nvSpPr>
          <p:cNvPr id="37" name="ZoneTexte 36">
            <a:extLst>
              <a:ext uri="{FF2B5EF4-FFF2-40B4-BE49-F238E27FC236}">
                <a16:creationId xmlns:a16="http://schemas.microsoft.com/office/drawing/2014/main" id="{7C243E39-F363-4499-9B53-C59273B2FB35}"/>
              </a:ext>
            </a:extLst>
          </p:cNvPr>
          <p:cNvSpPr txBox="1"/>
          <p:nvPr/>
        </p:nvSpPr>
        <p:spPr>
          <a:xfrm>
            <a:off x="4743713" y="1080026"/>
            <a:ext cx="1742692" cy="584775"/>
          </a:xfrm>
          <a:prstGeom prst="rect">
            <a:avLst/>
          </a:prstGeom>
          <a:noFill/>
        </p:spPr>
        <p:txBody>
          <a:bodyPr wrap="square" rtlCol="0">
            <a:spAutoFit/>
          </a:bodyPr>
          <a:lstStyle/>
          <a:p>
            <a:pPr algn="ctr"/>
            <a:r>
              <a:rPr lang="fr-FR" sz="1600" b="1" dirty="0"/>
              <a:t>Dépenses 2018-19: +2,35 M€</a:t>
            </a:r>
          </a:p>
        </p:txBody>
      </p:sp>
      <p:sp>
        <p:nvSpPr>
          <p:cNvPr id="38" name="ZoneTexte 37">
            <a:extLst>
              <a:ext uri="{FF2B5EF4-FFF2-40B4-BE49-F238E27FC236}">
                <a16:creationId xmlns:a16="http://schemas.microsoft.com/office/drawing/2014/main" id="{900A0E35-16A8-4B17-8EF5-C1AEEA8588FB}"/>
              </a:ext>
            </a:extLst>
          </p:cNvPr>
          <p:cNvSpPr txBox="1"/>
          <p:nvPr/>
        </p:nvSpPr>
        <p:spPr>
          <a:xfrm>
            <a:off x="6456387" y="1060713"/>
            <a:ext cx="1552548" cy="584775"/>
          </a:xfrm>
          <a:prstGeom prst="rect">
            <a:avLst/>
          </a:prstGeom>
          <a:noFill/>
        </p:spPr>
        <p:txBody>
          <a:bodyPr wrap="square" rtlCol="0">
            <a:spAutoFit/>
          </a:bodyPr>
          <a:lstStyle/>
          <a:p>
            <a:pPr algn="ctr"/>
            <a:r>
              <a:rPr lang="fr-FR" sz="1600" b="1" dirty="0"/>
              <a:t>Recettes 2018-19 : -0,7 M€</a:t>
            </a:r>
          </a:p>
        </p:txBody>
      </p:sp>
      <p:sp>
        <p:nvSpPr>
          <p:cNvPr id="39" name="ZoneTexte 38">
            <a:extLst>
              <a:ext uri="{FF2B5EF4-FFF2-40B4-BE49-F238E27FC236}">
                <a16:creationId xmlns:a16="http://schemas.microsoft.com/office/drawing/2014/main" id="{9188243E-1700-4716-8C5E-2E9B2DFD9A60}"/>
              </a:ext>
            </a:extLst>
          </p:cNvPr>
          <p:cNvSpPr txBox="1"/>
          <p:nvPr/>
        </p:nvSpPr>
        <p:spPr>
          <a:xfrm>
            <a:off x="7863861" y="1268406"/>
            <a:ext cx="1406640" cy="338554"/>
          </a:xfrm>
          <a:prstGeom prst="rect">
            <a:avLst/>
          </a:prstGeom>
          <a:noFill/>
        </p:spPr>
        <p:txBody>
          <a:bodyPr wrap="square" rtlCol="0">
            <a:spAutoFit/>
          </a:bodyPr>
          <a:lstStyle/>
          <a:p>
            <a:r>
              <a:rPr lang="fr-FR" sz="1600" dirty="0">
                <a:solidFill>
                  <a:schemeClr val="tx1"/>
                </a:solidFill>
              </a:rPr>
              <a:t>Equilibre 2019</a:t>
            </a:r>
            <a:r>
              <a:rPr lang="fr-FR" sz="1600" dirty="0"/>
              <a:t> </a:t>
            </a:r>
            <a:endParaRPr lang="fr-FR" sz="1600" dirty="0">
              <a:solidFill>
                <a:schemeClr val="tx1"/>
              </a:solidFill>
            </a:endParaRPr>
          </a:p>
        </p:txBody>
      </p:sp>
    </p:spTree>
    <p:extLst>
      <p:ext uri="{BB962C8B-B14F-4D97-AF65-F5344CB8AC3E}">
        <p14:creationId xmlns:p14="http://schemas.microsoft.com/office/powerpoint/2010/main" val="277293235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18</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04009" y="1021092"/>
            <a:ext cx="8280920" cy="5391880"/>
          </a:xfrm>
        </p:spPr>
        <p:txBody>
          <a:bodyPr/>
          <a:lstStyle/>
          <a:p>
            <a:pPr marL="0" indent="0">
              <a:spcBef>
                <a:spcPts val="600"/>
              </a:spcBef>
              <a:buNone/>
            </a:pPr>
            <a:r>
              <a:rPr lang="fr-FR" sz="1600" dirty="0">
                <a:solidFill>
                  <a:schemeClr val="tx1"/>
                </a:solidFill>
                <a:cs typeface="Calibri" panose="020F0502020204030204" pitchFamily="34" charset="0"/>
              </a:rPr>
              <a:t>Les résultats des simulations </a:t>
            </a:r>
          </a:p>
          <a:p>
            <a:pPr marL="0" indent="0">
              <a:spcBef>
                <a:spcPts val="600"/>
              </a:spcBef>
              <a:buNone/>
            </a:pPr>
            <a:endParaRPr lang="fr-FR" sz="1600" dirty="0">
              <a:solidFill>
                <a:schemeClr val="tx1"/>
              </a:solidFill>
              <a:cs typeface="Calibri" panose="020F0502020204030204" pitchFamily="34" charset="0"/>
            </a:endParaRPr>
          </a:p>
          <a:p>
            <a:pPr marL="0" indent="0">
              <a:spcBef>
                <a:spcPts val="600"/>
              </a:spcBef>
              <a:buNone/>
            </a:pPr>
            <a:r>
              <a:rPr lang="fr-FR" sz="1600" dirty="0">
                <a:solidFill>
                  <a:schemeClr val="tx1"/>
                </a:solidFill>
                <a:cs typeface="Calibri" panose="020F0502020204030204" pitchFamily="34" charset="0"/>
              </a:rPr>
              <a:t>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548710" y="1268760"/>
            <a:ext cx="8505847"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fr-FR" sz="1400" dirty="0">
                <a:solidFill>
                  <a:schemeClr val="tx1"/>
                </a:solidFill>
                <a:cs typeface="Calibri" panose="020F0502020204030204" pitchFamily="34" charset="0"/>
              </a:rPr>
              <a:t>Sur la base des hypothèses établies, la CCVCC se trouve en 2019 dans une situation paradoxale</a:t>
            </a:r>
          </a:p>
          <a:p>
            <a:pPr lvl="1">
              <a:buFont typeface="Arial" panose="020B0604020202020204" pitchFamily="34" charset="0"/>
              <a:buChar char="•"/>
            </a:pPr>
            <a:r>
              <a:rPr lang="fr-FR" sz="1400" dirty="0">
                <a:solidFill>
                  <a:schemeClr val="tx1"/>
                </a:solidFill>
                <a:cs typeface="Calibri" panose="020F0502020204030204" pitchFamily="34" charset="0"/>
              </a:rPr>
              <a:t>Des excédents budgétaires encore très importants, liés aux résultats des années passées</a:t>
            </a:r>
          </a:p>
          <a:p>
            <a:pPr lvl="1">
              <a:buFont typeface="Arial" panose="020B0604020202020204" pitchFamily="34" charset="0"/>
              <a:buChar char="•"/>
            </a:pPr>
            <a:r>
              <a:rPr lang="fr-FR" sz="1400" dirty="0">
                <a:solidFill>
                  <a:schemeClr val="tx1"/>
                </a:solidFill>
                <a:cs typeface="Calibri" panose="020F0502020204030204" pitchFamily="34" charset="0"/>
              </a:rPr>
              <a:t>Des ratios très dégradés</a:t>
            </a:r>
          </a:p>
          <a:p>
            <a:pPr marL="0" indent="0">
              <a:spcBef>
                <a:spcPts val="600"/>
              </a:spcBef>
              <a:buFont typeface="Wingdings" panose="05000000000000000000" pitchFamily="2" charset="2"/>
              <a:buNone/>
            </a:pPr>
            <a:endParaRPr lang="fr-FR" sz="1400" dirty="0">
              <a:solidFill>
                <a:schemeClr val="tx1"/>
              </a:solidFill>
              <a:cs typeface="Calibri" panose="020F0502020204030204" pitchFamily="34" charset="0"/>
            </a:endParaRPr>
          </a:p>
        </p:txBody>
      </p:sp>
      <p:sp>
        <p:nvSpPr>
          <p:cNvPr id="3" name="ZoneTexte 2">
            <a:extLst>
              <a:ext uri="{FF2B5EF4-FFF2-40B4-BE49-F238E27FC236}">
                <a16:creationId xmlns:a16="http://schemas.microsoft.com/office/drawing/2014/main" id="{3D750159-FFEB-4FC9-A2D8-055188CA2F4B}"/>
              </a:ext>
            </a:extLst>
          </p:cNvPr>
          <p:cNvSpPr txBox="1"/>
          <p:nvPr/>
        </p:nvSpPr>
        <p:spPr>
          <a:xfrm>
            <a:off x="4465254" y="1916832"/>
            <a:ext cx="3239899" cy="738664"/>
          </a:xfrm>
          <a:prstGeom prst="rect">
            <a:avLst/>
          </a:prstGeom>
          <a:noFill/>
        </p:spPr>
        <p:txBody>
          <a:bodyPr wrap="square" rtlCol="0">
            <a:spAutoFit/>
          </a:bodyPr>
          <a:lstStyle/>
          <a:p>
            <a:r>
              <a:rPr lang="fr-FR" sz="1400" dirty="0"/>
              <a:t>Légère baisse des ressources (hausse des dotations, hausse des taxes « ménages » atonie de la fiscalité économique)</a:t>
            </a:r>
          </a:p>
        </p:txBody>
      </p:sp>
      <p:sp>
        <p:nvSpPr>
          <p:cNvPr id="10" name="ZoneTexte 9">
            <a:extLst>
              <a:ext uri="{FF2B5EF4-FFF2-40B4-BE49-F238E27FC236}">
                <a16:creationId xmlns:a16="http://schemas.microsoft.com/office/drawing/2014/main" id="{F27EC719-EF0B-48DB-91CD-D30D7CA68AAE}"/>
              </a:ext>
            </a:extLst>
          </p:cNvPr>
          <p:cNvSpPr txBox="1"/>
          <p:nvPr/>
        </p:nvSpPr>
        <p:spPr>
          <a:xfrm>
            <a:off x="4465254" y="2603772"/>
            <a:ext cx="3239899" cy="738664"/>
          </a:xfrm>
          <a:prstGeom prst="rect">
            <a:avLst/>
          </a:prstGeom>
          <a:noFill/>
        </p:spPr>
        <p:txBody>
          <a:bodyPr wrap="square" rtlCol="0">
            <a:spAutoFit/>
          </a:bodyPr>
          <a:lstStyle/>
          <a:p>
            <a:r>
              <a:rPr lang="fr-FR" sz="1400" dirty="0"/>
              <a:t>Hausse des charges courantes (subventions, charges à caractère général, charges de personnel)</a:t>
            </a:r>
          </a:p>
        </p:txBody>
      </p:sp>
      <p:sp>
        <p:nvSpPr>
          <p:cNvPr id="12" name="ZoneTexte 11">
            <a:extLst>
              <a:ext uri="{FF2B5EF4-FFF2-40B4-BE49-F238E27FC236}">
                <a16:creationId xmlns:a16="http://schemas.microsoft.com/office/drawing/2014/main" id="{9F9CF5C1-F02A-459C-BEA5-C9FFFC1125C1}"/>
              </a:ext>
            </a:extLst>
          </p:cNvPr>
          <p:cNvSpPr txBox="1"/>
          <p:nvPr/>
        </p:nvSpPr>
        <p:spPr>
          <a:xfrm>
            <a:off x="4474585" y="3290712"/>
            <a:ext cx="3239899" cy="738664"/>
          </a:xfrm>
          <a:prstGeom prst="rect">
            <a:avLst/>
          </a:prstGeom>
          <a:noFill/>
        </p:spPr>
        <p:txBody>
          <a:bodyPr wrap="square" rtlCol="0">
            <a:spAutoFit/>
          </a:bodyPr>
          <a:lstStyle/>
          <a:p>
            <a:r>
              <a:rPr lang="fr-FR" sz="1400" dirty="0"/>
              <a:t>Forte hausse des subventions exceptionnelles, baisse des produits exceptionnels</a:t>
            </a:r>
          </a:p>
        </p:txBody>
      </p:sp>
      <p:cxnSp>
        <p:nvCxnSpPr>
          <p:cNvPr id="7" name="Connecteur droit avec flèche 6">
            <a:extLst>
              <a:ext uri="{FF2B5EF4-FFF2-40B4-BE49-F238E27FC236}">
                <a16:creationId xmlns:a16="http://schemas.microsoft.com/office/drawing/2014/main" id="{BC323C9F-6BB4-461A-88DC-10CB19BA5ECD}"/>
              </a:ext>
            </a:extLst>
          </p:cNvPr>
          <p:cNvCxnSpPr/>
          <p:nvPr/>
        </p:nvCxnSpPr>
        <p:spPr>
          <a:xfrm flipV="1">
            <a:off x="4176358" y="2204864"/>
            <a:ext cx="206189" cy="349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0B06A32D-DB0C-447D-A5A1-C652F34B5FDD}"/>
              </a:ext>
            </a:extLst>
          </p:cNvPr>
          <p:cNvCxnSpPr>
            <a:cxnSpLocks/>
          </p:cNvCxnSpPr>
          <p:nvPr/>
        </p:nvCxnSpPr>
        <p:spPr>
          <a:xfrm>
            <a:off x="4199911" y="2780928"/>
            <a:ext cx="265343" cy="121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65760CAF-5716-4F5B-8602-35A71F77B81A}"/>
              </a:ext>
            </a:extLst>
          </p:cNvPr>
          <p:cNvCxnSpPr>
            <a:cxnSpLocks/>
          </p:cNvCxnSpPr>
          <p:nvPr/>
        </p:nvCxnSpPr>
        <p:spPr>
          <a:xfrm>
            <a:off x="4199910" y="3501008"/>
            <a:ext cx="265343" cy="121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Accolade fermante 15">
            <a:extLst>
              <a:ext uri="{FF2B5EF4-FFF2-40B4-BE49-F238E27FC236}">
                <a16:creationId xmlns:a16="http://schemas.microsoft.com/office/drawing/2014/main" id="{667F2DE7-4656-4089-B72D-7632FE07DE58}"/>
              </a:ext>
            </a:extLst>
          </p:cNvPr>
          <p:cNvSpPr/>
          <p:nvPr/>
        </p:nvSpPr>
        <p:spPr>
          <a:xfrm>
            <a:off x="7714484" y="2027708"/>
            <a:ext cx="360040" cy="115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BD0C5443-9294-4C1C-A4A4-FF79BA7A7A29}"/>
              </a:ext>
            </a:extLst>
          </p:cNvPr>
          <p:cNvSpPr txBox="1"/>
          <p:nvPr/>
        </p:nvSpPr>
        <p:spPr>
          <a:xfrm>
            <a:off x="8154965" y="2133020"/>
            <a:ext cx="899592" cy="923330"/>
          </a:xfrm>
          <a:prstGeom prst="rect">
            <a:avLst/>
          </a:prstGeom>
          <a:noFill/>
        </p:spPr>
        <p:txBody>
          <a:bodyPr wrap="square" rtlCol="0">
            <a:spAutoFit/>
          </a:bodyPr>
          <a:lstStyle/>
          <a:p>
            <a:r>
              <a:rPr lang="fr-FR" b="1" dirty="0"/>
              <a:t>Baisse de l’EBF</a:t>
            </a:r>
          </a:p>
        </p:txBody>
      </p:sp>
      <p:sp>
        <p:nvSpPr>
          <p:cNvPr id="20" name="Accolade fermante 19">
            <a:extLst>
              <a:ext uri="{FF2B5EF4-FFF2-40B4-BE49-F238E27FC236}">
                <a16:creationId xmlns:a16="http://schemas.microsoft.com/office/drawing/2014/main" id="{10FBF0E1-233E-4A08-B10E-15A4853EC757}"/>
              </a:ext>
            </a:extLst>
          </p:cNvPr>
          <p:cNvSpPr/>
          <p:nvPr/>
        </p:nvSpPr>
        <p:spPr>
          <a:xfrm>
            <a:off x="7970496" y="3159854"/>
            <a:ext cx="313900" cy="9172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02B48BDF-5603-4248-BF40-3D42C5DD0B56}"/>
              </a:ext>
            </a:extLst>
          </p:cNvPr>
          <p:cNvSpPr txBox="1"/>
          <p:nvPr/>
        </p:nvSpPr>
        <p:spPr>
          <a:xfrm>
            <a:off x="8302395" y="3087604"/>
            <a:ext cx="899592" cy="923330"/>
          </a:xfrm>
          <a:prstGeom prst="rect">
            <a:avLst/>
          </a:prstGeom>
          <a:noFill/>
        </p:spPr>
        <p:txBody>
          <a:bodyPr wrap="square" rtlCol="0">
            <a:spAutoFit/>
          </a:bodyPr>
          <a:lstStyle/>
          <a:p>
            <a:r>
              <a:rPr lang="fr-FR" b="1" dirty="0"/>
              <a:t>Baisse de la CAF</a:t>
            </a:r>
          </a:p>
        </p:txBody>
      </p:sp>
      <p:sp>
        <p:nvSpPr>
          <p:cNvPr id="22" name="Flèche : droite 21">
            <a:extLst>
              <a:ext uri="{FF2B5EF4-FFF2-40B4-BE49-F238E27FC236}">
                <a16:creationId xmlns:a16="http://schemas.microsoft.com/office/drawing/2014/main" id="{9AB904F1-7820-4A69-A787-053CAD2C49E6}"/>
              </a:ext>
            </a:extLst>
          </p:cNvPr>
          <p:cNvSpPr/>
          <p:nvPr/>
        </p:nvSpPr>
        <p:spPr>
          <a:xfrm>
            <a:off x="4225936" y="4421395"/>
            <a:ext cx="238565" cy="121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a:extLst>
              <a:ext uri="{FF2B5EF4-FFF2-40B4-BE49-F238E27FC236}">
                <a16:creationId xmlns:a16="http://schemas.microsoft.com/office/drawing/2014/main" id="{45C1F593-2212-4FFB-8C35-BCD3DE8163B2}"/>
              </a:ext>
            </a:extLst>
          </p:cNvPr>
          <p:cNvSpPr txBox="1"/>
          <p:nvPr/>
        </p:nvSpPr>
        <p:spPr>
          <a:xfrm>
            <a:off x="4525632" y="4217332"/>
            <a:ext cx="4466163" cy="584775"/>
          </a:xfrm>
          <a:prstGeom prst="rect">
            <a:avLst/>
          </a:prstGeom>
          <a:noFill/>
        </p:spPr>
        <p:txBody>
          <a:bodyPr wrap="square" rtlCol="0">
            <a:spAutoFit/>
          </a:bodyPr>
          <a:lstStyle/>
          <a:p>
            <a:r>
              <a:rPr lang="fr-FR" sz="1600" b="1" dirty="0"/>
              <a:t>La CAF nette devient fortement négative </a:t>
            </a:r>
            <a:r>
              <a:rPr lang="fr-FR" sz="1600" dirty="0"/>
              <a:t>(malgré la baisse du remboursement de dette)</a:t>
            </a:r>
          </a:p>
        </p:txBody>
      </p:sp>
      <p:sp>
        <p:nvSpPr>
          <p:cNvPr id="24" name="ZoneTexte 23">
            <a:extLst>
              <a:ext uri="{FF2B5EF4-FFF2-40B4-BE49-F238E27FC236}">
                <a16:creationId xmlns:a16="http://schemas.microsoft.com/office/drawing/2014/main" id="{CF1B0CC3-8B9F-453D-A887-CB99956B3B47}"/>
              </a:ext>
            </a:extLst>
          </p:cNvPr>
          <p:cNvSpPr txBox="1"/>
          <p:nvPr/>
        </p:nvSpPr>
        <p:spPr>
          <a:xfrm>
            <a:off x="4483974" y="4881315"/>
            <a:ext cx="3239899" cy="830997"/>
          </a:xfrm>
          <a:prstGeom prst="rect">
            <a:avLst/>
          </a:prstGeom>
          <a:noFill/>
        </p:spPr>
        <p:txBody>
          <a:bodyPr wrap="square" rtlCol="0">
            <a:spAutoFit/>
          </a:bodyPr>
          <a:lstStyle/>
          <a:p>
            <a:r>
              <a:rPr lang="fr-FR" sz="1600" b="1" dirty="0"/>
              <a:t>Les résultats de fonctionnement et globaux demeurent largement positifs grâce aux résultats reportés</a:t>
            </a:r>
          </a:p>
        </p:txBody>
      </p:sp>
      <p:sp>
        <p:nvSpPr>
          <p:cNvPr id="25" name="Flèche : droite 24">
            <a:extLst>
              <a:ext uri="{FF2B5EF4-FFF2-40B4-BE49-F238E27FC236}">
                <a16:creationId xmlns:a16="http://schemas.microsoft.com/office/drawing/2014/main" id="{A7849B86-5B0A-4459-9817-69ABB50C3A38}"/>
              </a:ext>
            </a:extLst>
          </p:cNvPr>
          <p:cNvSpPr/>
          <p:nvPr/>
        </p:nvSpPr>
        <p:spPr>
          <a:xfrm>
            <a:off x="4225936" y="5189815"/>
            <a:ext cx="238565" cy="121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lèche : droite 25">
            <a:extLst>
              <a:ext uri="{FF2B5EF4-FFF2-40B4-BE49-F238E27FC236}">
                <a16:creationId xmlns:a16="http://schemas.microsoft.com/office/drawing/2014/main" id="{81E2BA88-A98D-457F-B9B1-13B08173729A}"/>
              </a:ext>
            </a:extLst>
          </p:cNvPr>
          <p:cNvSpPr/>
          <p:nvPr/>
        </p:nvSpPr>
        <p:spPr>
          <a:xfrm>
            <a:off x="4206058" y="5976710"/>
            <a:ext cx="238565" cy="121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607E2F74-46FF-4017-A535-A2AE84045F6F}"/>
              </a:ext>
            </a:extLst>
          </p:cNvPr>
          <p:cNvSpPr txBox="1"/>
          <p:nvPr/>
        </p:nvSpPr>
        <p:spPr>
          <a:xfrm>
            <a:off x="4483974" y="5775932"/>
            <a:ext cx="4070144" cy="584775"/>
          </a:xfrm>
          <a:prstGeom prst="rect">
            <a:avLst/>
          </a:prstGeom>
          <a:noFill/>
        </p:spPr>
        <p:txBody>
          <a:bodyPr wrap="square" rtlCol="0">
            <a:spAutoFit/>
          </a:bodyPr>
          <a:lstStyle/>
          <a:p>
            <a:r>
              <a:rPr lang="fr-FR" sz="1600" b="1" dirty="0"/>
              <a:t>Le ratio dette / CAF dépasse largement le seuil d’alerte (15 ans) – réseau d’alerte (Osiris)</a:t>
            </a:r>
          </a:p>
        </p:txBody>
      </p:sp>
      <p:pic>
        <p:nvPicPr>
          <p:cNvPr id="4" name="Image 3">
            <a:extLst>
              <a:ext uri="{FF2B5EF4-FFF2-40B4-BE49-F238E27FC236}">
                <a16:creationId xmlns:a16="http://schemas.microsoft.com/office/drawing/2014/main" id="{1DF15262-468A-422B-B5B4-13F9B59A2CB1}"/>
              </a:ext>
            </a:extLst>
          </p:cNvPr>
          <p:cNvPicPr>
            <a:picLocks noChangeAspect="1"/>
          </p:cNvPicPr>
          <p:nvPr/>
        </p:nvPicPr>
        <p:blipFill>
          <a:blip r:embed="rId3"/>
          <a:stretch>
            <a:fillRect/>
          </a:stretch>
        </p:blipFill>
        <p:spPr>
          <a:xfrm>
            <a:off x="683568" y="2151608"/>
            <a:ext cx="3433653" cy="4157712"/>
          </a:xfrm>
          <a:prstGeom prst="rect">
            <a:avLst/>
          </a:prstGeom>
        </p:spPr>
      </p:pic>
    </p:spTree>
    <p:extLst>
      <p:ext uri="{BB962C8B-B14F-4D97-AF65-F5344CB8AC3E}">
        <p14:creationId xmlns:p14="http://schemas.microsoft.com/office/powerpoint/2010/main" val="428176142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19</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69059" y="1052346"/>
            <a:ext cx="8280920" cy="5391880"/>
          </a:xfrm>
        </p:spPr>
        <p:txBody>
          <a:bodyPr/>
          <a:lstStyle/>
          <a:p>
            <a:pPr marL="0" indent="0">
              <a:spcBef>
                <a:spcPts val="600"/>
              </a:spcBef>
              <a:buNone/>
            </a:pPr>
            <a:r>
              <a:rPr lang="fr-FR" sz="1600" dirty="0">
                <a:solidFill>
                  <a:schemeClr val="tx1"/>
                </a:solidFill>
                <a:cs typeface="Calibri" panose="020F0502020204030204" pitchFamily="34" charset="0"/>
              </a:rPr>
              <a:t>Hypothèses prospectives </a:t>
            </a:r>
          </a:p>
          <a:p>
            <a:pPr>
              <a:buFontTx/>
              <a:buChar char="-"/>
            </a:pPr>
            <a:endParaRPr lang="fr-FR" sz="1400" dirty="0">
              <a:solidFill>
                <a:schemeClr val="tx1"/>
              </a:solidFill>
              <a:cs typeface="Calibri" panose="020F0502020204030204" pitchFamily="34" charset="0"/>
            </a:endParaRPr>
          </a:p>
          <a:p>
            <a:pPr>
              <a:buFont typeface="Arial" panose="020B0604020202020204" pitchFamily="34" charset="0"/>
              <a:buChar char="•"/>
            </a:pPr>
            <a:r>
              <a:rPr lang="fr-FR" sz="1400" dirty="0">
                <a:solidFill>
                  <a:schemeClr val="tx1"/>
                </a:solidFill>
                <a:cs typeface="Calibri" panose="020F0502020204030204" pitchFamily="34" charset="0"/>
              </a:rPr>
              <a:t>La programmation pluriannuelle des investissements et des projets </a:t>
            </a:r>
          </a:p>
          <a:p>
            <a:pPr lvl="1">
              <a:buFont typeface="Arial" panose="020B0604020202020204" pitchFamily="34" charset="0"/>
              <a:buChar char="•"/>
            </a:pPr>
            <a:r>
              <a:rPr lang="fr-FR" sz="1100" dirty="0">
                <a:solidFill>
                  <a:schemeClr val="tx1"/>
                </a:solidFill>
                <a:cs typeface="Calibri" panose="020F0502020204030204" pitchFamily="34" charset="0"/>
              </a:rPr>
              <a:t>La PPI a été actualisée sur la base des données connues : sont intégrés les projets lancés ou envisagés</a:t>
            </a:r>
          </a:p>
          <a:p>
            <a:pPr lvl="1">
              <a:buFont typeface="Arial" panose="020B0604020202020204" pitchFamily="34" charset="0"/>
              <a:buChar char="•"/>
            </a:pPr>
            <a:r>
              <a:rPr lang="fr-FR" sz="1100" dirty="0">
                <a:solidFill>
                  <a:schemeClr val="tx1"/>
                </a:solidFill>
                <a:cs typeface="Calibri" panose="020F0502020204030204" pitchFamily="34" charset="0"/>
              </a:rPr>
              <a:t>Certains d’entre eux génèrent un impact en investissement et, pour certains, en fonctionnement ; d’autres projets ne génèrent qu’un impact en fonctionnement (ponctuel ou récurrent)</a:t>
            </a:r>
          </a:p>
          <a:p>
            <a:pPr lvl="1">
              <a:buFont typeface="Arial" panose="020B0604020202020204" pitchFamily="34" charset="0"/>
              <a:buChar char="•"/>
            </a:pPr>
            <a:r>
              <a:rPr lang="fr-FR" sz="1100" dirty="0">
                <a:solidFill>
                  <a:schemeClr val="tx1"/>
                </a:solidFill>
                <a:cs typeface="Calibri" panose="020F0502020204030204" pitchFamily="34" charset="0"/>
              </a:rPr>
              <a:t>Il peut s’agir de projets dont le niveau d’engagement peut être variable (engagés ou non sur le plan juridique)</a:t>
            </a:r>
          </a:p>
          <a:p>
            <a:pPr lvl="1">
              <a:buFont typeface="Arial" panose="020B0604020202020204" pitchFamily="34" charset="0"/>
              <a:buChar char="•"/>
            </a:pPr>
            <a:r>
              <a:rPr lang="fr-FR" sz="1100" dirty="0">
                <a:solidFill>
                  <a:schemeClr val="tx1"/>
                </a:solidFill>
                <a:cs typeface="Calibri" panose="020F0502020204030204" pitchFamily="34" charset="0"/>
              </a:rPr>
              <a:t>Liste des projets et actions envisagés : (les pages suivantes détaillent les principaux projets et actions, sur la base des données transmises par la CCVCC)</a:t>
            </a: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Tree>
    <p:extLst>
      <p:ext uri="{BB962C8B-B14F-4D97-AF65-F5344CB8AC3E}">
        <p14:creationId xmlns:p14="http://schemas.microsoft.com/office/powerpoint/2010/main" val="254578105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pied de page 3">
            <a:extLst>
              <a:ext uri="{FF2B5EF4-FFF2-40B4-BE49-F238E27FC236}">
                <a16:creationId xmlns:a16="http://schemas.microsoft.com/office/drawing/2014/main" id="{31D7E406-B475-4C46-821E-13DE3041B46B}"/>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Sommaire</a:t>
            </a:r>
          </a:p>
        </p:txBody>
      </p:sp>
      <p:sp>
        <p:nvSpPr>
          <p:cNvPr id="3" name="Espace réservé du contenu 2">
            <a:extLst>
              <a:ext uri="{FF2B5EF4-FFF2-40B4-BE49-F238E27FC236}">
                <a16:creationId xmlns:a16="http://schemas.microsoft.com/office/drawing/2014/main" id="{9DA25C47-1D8C-4F3D-8F93-2EA9D75A938B}"/>
              </a:ext>
            </a:extLst>
          </p:cNvPr>
          <p:cNvSpPr>
            <a:spLocks noGrp="1"/>
          </p:cNvSpPr>
          <p:nvPr>
            <p:ph idx="1"/>
          </p:nvPr>
        </p:nvSpPr>
        <p:spPr>
          <a:xfrm>
            <a:off x="395536" y="1844824"/>
            <a:ext cx="7678017" cy="2160240"/>
          </a:xfrm>
        </p:spPr>
        <p:txBody>
          <a:bodyPr/>
          <a:lstStyle/>
          <a:p>
            <a:pPr marL="342900" indent="-342900">
              <a:lnSpc>
                <a:spcPct val="150000"/>
              </a:lnSpc>
              <a:spcBef>
                <a:spcPts val="600"/>
              </a:spcBef>
              <a:buFont typeface="+mj-lt"/>
              <a:buAutoNum type="arabicPeriod"/>
            </a:pPr>
            <a:r>
              <a:rPr lang="fr-FR" sz="1600" dirty="0">
                <a:solidFill>
                  <a:schemeClr val="tx1"/>
                </a:solidFill>
                <a:ea typeface="+mn-ea"/>
                <a:cs typeface="Calibri" panose="020F0502020204030204" pitchFamily="34" charset="0"/>
              </a:rPr>
              <a:t>Le contexte économique international et national</a:t>
            </a:r>
            <a:endParaRPr lang="fr-FR" sz="1300" dirty="0">
              <a:solidFill>
                <a:schemeClr val="tx1"/>
              </a:solidFill>
              <a:ea typeface="+mn-ea"/>
              <a:cs typeface="Calibri" panose="020F0502020204030204" pitchFamily="34" charset="0"/>
            </a:endParaRPr>
          </a:p>
          <a:p>
            <a:pPr marL="342900" indent="-342900">
              <a:lnSpc>
                <a:spcPct val="150000"/>
              </a:lnSpc>
              <a:spcBef>
                <a:spcPts val="600"/>
              </a:spcBef>
              <a:buFont typeface="+mj-lt"/>
              <a:buAutoNum type="arabicPeriod"/>
            </a:pPr>
            <a:r>
              <a:rPr lang="fr-FR" sz="1600" dirty="0">
                <a:solidFill>
                  <a:schemeClr val="tx1"/>
                </a:solidFill>
                <a:ea typeface="+mn-ea"/>
                <a:cs typeface="Calibri" panose="020F0502020204030204" pitchFamily="34" charset="0"/>
              </a:rPr>
              <a:t>Les Lois de Finances votées fin 2018</a:t>
            </a:r>
          </a:p>
          <a:p>
            <a:pPr marL="342900" indent="-342900">
              <a:lnSpc>
                <a:spcPct val="150000"/>
              </a:lnSpc>
              <a:spcBef>
                <a:spcPts val="600"/>
              </a:spcBef>
              <a:buFont typeface="+mj-lt"/>
              <a:buAutoNum type="arabicPeriod"/>
            </a:pPr>
            <a:r>
              <a:rPr lang="fr-FR" sz="1600" dirty="0">
                <a:solidFill>
                  <a:schemeClr val="tx1"/>
                </a:solidFill>
                <a:ea typeface="+mn-ea"/>
                <a:cs typeface="Calibri" panose="020F0502020204030204" pitchFamily="34" charset="0"/>
              </a:rPr>
              <a:t>Les comptes prévisionnels 20178 de la CCVCC</a:t>
            </a:r>
          </a:p>
          <a:p>
            <a:pPr marL="342900" indent="-342900">
              <a:lnSpc>
                <a:spcPct val="150000"/>
              </a:lnSpc>
              <a:spcBef>
                <a:spcPts val="600"/>
              </a:spcBef>
              <a:buFont typeface="+mj-lt"/>
              <a:buAutoNum type="arabicPeriod"/>
            </a:pPr>
            <a:r>
              <a:rPr lang="fr-FR" sz="1600" dirty="0">
                <a:solidFill>
                  <a:schemeClr val="tx1"/>
                </a:solidFill>
                <a:ea typeface="+mn-ea"/>
                <a:cs typeface="Calibri" panose="020F0502020204030204" pitchFamily="34" charset="0"/>
              </a:rPr>
              <a:t>Une prospective financière de la CCVCC 2018-2024</a:t>
            </a:r>
          </a:p>
          <a:p>
            <a:pPr marL="342900" indent="-342900">
              <a:lnSpc>
                <a:spcPct val="150000"/>
              </a:lnSpc>
              <a:spcBef>
                <a:spcPts val="600"/>
              </a:spcBef>
              <a:buFont typeface="+mj-lt"/>
              <a:buAutoNum type="arabicPeriod"/>
            </a:pPr>
            <a:r>
              <a:rPr lang="fr-FR" sz="1600" dirty="0">
                <a:solidFill>
                  <a:schemeClr val="tx1"/>
                </a:solidFill>
                <a:ea typeface="+mn-ea"/>
                <a:cs typeface="Calibri" panose="020F0502020204030204" pitchFamily="34" charset="0"/>
              </a:rPr>
              <a:t>Les orientations budgétaires 2019 de la CCVCC</a:t>
            </a:r>
          </a:p>
          <a:p>
            <a:pPr>
              <a:lnSpc>
                <a:spcPct val="150000"/>
              </a:lnSpc>
              <a:spcBef>
                <a:spcPts val="600"/>
              </a:spcBef>
              <a:buFontTx/>
              <a:buChar char="-"/>
            </a:pPr>
            <a:endParaRPr lang="fr-FR" dirty="0">
              <a:solidFill>
                <a:schemeClr val="tx1"/>
              </a:solidFill>
              <a:ea typeface="+mn-ea"/>
              <a:cs typeface="Calibri" panose="020F0502020204030204" pitchFamily="34" charset="0"/>
            </a:endParaRPr>
          </a:p>
          <a:p>
            <a:pPr marL="179346" lvl="1" indent="0">
              <a:spcBef>
                <a:spcPts val="1200"/>
              </a:spcBef>
              <a:buNone/>
            </a:pPr>
            <a:endParaRPr lang="fr-FR" sz="100" dirty="0">
              <a:solidFill>
                <a:schemeClr val="tx1"/>
              </a:solidFill>
              <a:latin typeface="Calibri Light" panose="020F0302020204030204" pitchFamily="34" charset="0"/>
              <a:ea typeface="+mn-ea"/>
              <a:cs typeface="Calibri" panose="020F0502020204030204" pitchFamily="34" charset="0"/>
            </a:endParaRPr>
          </a:p>
        </p:txBody>
      </p:sp>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2</a:t>
            </a:fld>
            <a:endParaRPr lang="fr-F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404201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20</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69059" y="1052346"/>
            <a:ext cx="8280920" cy="5391880"/>
          </a:xfrm>
        </p:spPr>
        <p:txBody>
          <a:bodyPr/>
          <a:lstStyle/>
          <a:p>
            <a:pPr marL="0" indent="0">
              <a:spcBef>
                <a:spcPts val="600"/>
              </a:spcBef>
              <a:buNone/>
            </a:pPr>
            <a:r>
              <a:rPr lang="fr-FR" sz="1600" dirty="0">
                <a:solidFill>
                  <a:schemeClr val="tx1"/>
                </a:solidFill>
                <a:cs typeface="Calibri" panose="020F0502020204030204" pitchFamily="34" charset="0"/>
              </a:rPr>
              <a:t>Hypothèses prospectives </a:t>
            </a:r>
          </a:p>
          <a:p>
            <a:pPr>
              <a:buFontTx/>
              <a:buChar char="-"/>
            </a:pPr>
            <a:endParaRPr lang="fr-FR" sz="100" dirty="0">
              <a:solidFill>
                <a:schemeClr val="tx1"/>
              </a:solidFill>
              <a:cs typeface="Calibri" panose="020F0502020204030204" pitchFamily="34" charset="0"/>
            </a:endParaRPr>
          </a:p>
          <a:p>
            <a:pPr>
              <a:buFont typeface="Arial" panose="020B0604020202020204" pitchFamily="34" charset="0"/>
              <a:buChar char="•"/>
            </a:pPr>
            <a:r>
              <a:rPr lang="fr-FR" sz="1400" dirty="0">
                <a:solidFill>
                  <a:schemeClr val="tx1"/>
                </a:solidFill>
                <a:cs typeface="Calibri" panose="020F0502020204030204" pitchFamily="34" charset="0"/>
              </a:rPr>
              <a:t>La programmation pluriannuelle des investissements et des projets : synthèse par nature / par projet</a:t>
            </a: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10" name="ZoneTexte 9">
            <a:extLst>
              <a:ext uri="{FF2B5EF4-FFF2-40B4-BE49-F238E27FC236}">
                <a16:creationId xmlns:a16="http://schemas.microsoft.com/office/drawing/2014/main" id="{429AF8F1-DE09-4F3C-BF93-DE82568943E0}"/>
              </a:ext>
            </a:extLst>
          </p:cNvPr>
          <p:cNvSpPr txBox="1"/>
          <p:nvPr/>
        </p:nvSpPr>
        <p:spPr>
          <a:xfrm>
            <a:off x="7642713" y="3867621"/>
            <a:ext cx="1374649" cy="923330"/>
          </a:xfrm>
          <a:prstGeom prst="rect">
            <a:avLst/>
          </a:prstGeom>
          <a:noFill/>
        </p:spPr>
        <p:txBody>
          <a:bodyPr wrap="square" rtlCol="0">
            <a:spAutoFit/>
          </a:bodyPr>
          <a:lstStyle/>
          <a:p>
            <a:r>
              <a:rPr lang="fr-FR" sz="900" dirty="0"/>
              <a:t>Besoin de financement = dépenses – recettes d’investissement (si les recettes sont supérieures aux dépenses = excédent de financement)</a:t>
            </a:r>
          </a:p>
        </p:txBody>
      </p:sp>
      <p:cxnSp>
        <p:nvCxnSpPr>
          <p:cNvPr id="7" name="Connecteur droit avec flèche 6">
            <a:extLst>
              <a:ext uri="{FF2B5EF4-FFF2-40B4-BE49-F238E27FC236}">
                <a16:creationId xmlns:a16="http://schemas.microsoft.com/office/drawing/2014/main" id="{BA9A4308-7286-42FC-A8F4-C7885D737223}"/>
              </a:ext>
            </a:extLst>
          </p:cNvPr>
          <p:cNvCxnSpPr>
            <a:cxnSpLocks/>
          </p:cNvCxnSpPr>
          <p:nvPr/>
        </p:nvCxnSpPr>
        <p:spPr>
          <a:xfrm flipH="1" flipV="1">
            <a:off x="7124722" y="3867621"/>
            <a:ext cx="517991" cy="367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F50B01D4-09A8-454C-8904-E7D1CE0D63C4}"/>
              </a:ext>
            </a:extLst>
          </p:cNvPr>
          <p:cNvPicPr>
            <a:picLocks noChangeAspect="1"/>
          </p:cNvPicPr>
          <p:nvPr/>
        </p:nvPicPr>
        <p:blipFill>
          <a:blip r:embed="rId3"/>
          <a:stretch>
            <a:fillRect/>
          </a:stretch>
        </p:blipFill>
        <p:spPr>
          <a:xfrm>
            <a:off x="92938" y="1666507"/>
            <a:ext cx="7380312" cy="2122728"/>
          </a:xfrm>
          <a:prstGeom prst="rect">
            <a:avLst/>
          </a:prstGeom>
        </p:spPr>
      </p:pic>
      <p:pic>
        <p:nvPicPr>
          <p:cNvPr id="3" name="Image 2">
            <a:extLst>
              <a:ext uri="{FF2B5EF4-FFF2-40B4-BE49-F238E27FC236}">
                <a16:creationId xmlns:a16="http://schemas.microsoft.com/office/drawing/2014/main" id="{D19C8F8A-1906-4714-A341-17003EE79ECA}"/>
              </a:ext>
            </a:extLst>
          </p:cNvPr>
          <p:cNvPicPr>
            <a:picLocks noChangeAspect="1"/>
          </p:cNvPicPr>
          <p:nvPr/>
        </p:nvPicPr>
        <p:blipFill>
          <a:blip r:embed="rId4"/>
          <a:stretch>
            <a:fillRect/>
          </a:stretch>
        </p:blipFill>
        <p:spPr>
          <a:xfrm>
            <a:off x="92938" y="3802324"/>
            <a:ext cx="4047014" cy="3017129"/>
          </a:xfrm>
          <a:prstGeom prst="rect">
            <a:avLst/>
          </a:prstGeom>
        </p:spPr>
      </p:pic>
    </p:spTree>
    <p:extLst>
      <p:ext uri="{BB962C8B-B14F-4D97-AF65-F5344CB8AC3E}">
        <p14:creationId xmlns:p14="http://schemas.microsoft.com/office/powerpoint/2010/main" val="99296532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21</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69059" y="1052346"/>
            <a:ext cx="8280920" cy="5391880"/>
          </a:xfrm>
        </p:spPr>
        <p:txBody>
          <a:bodyPr/>
          <a:lstStyle/>
          <a:p>
            <a:pPr marL="0" indent="0">
              <a:spcBef>
                <a:spcPts val="600"/>
              </a:spcBef>
              <a:buNone/>
            </a:pPr>
            <a:r>
              <a:rPr lang="fr-FR" sz="1600" dirty="0">
                <a:solidFill>
                  <a:schemeClr val="tx1"/>
                </a:solidFill>
                <a:cs typeface="Calibri" panose="020F0502020204030204" pitchFamily="34" charset="0"/>
              </a:rPr>
              <a:t>Hypothèses prospectives </a:t>
            </a:r>
          </a:p>
          <a:p>
            <a:pPr>
              <a:buFontTx/>
              <a:buChar char="-"/>
            </a:pPr>
            <a:endParaRPr lang="fr-FR" sz="700" dirty="0">
              <a:solidFill>
                <a:schemeClr val="tx1"/>
              </a:solidFill>
              <a:cs typeface="Calibri" panose="020F0502020204030204" pitchFamily="34" charset="0"/>
            </a:endParaRPr>
          </a:p>
          <a:p>
            <a:pPr>
              <a:buFont typeface="Arial" panose="020B0604020202020204" pitchFamily="34" charset="0"/>
              <a:buChar char="•"/>
            </a:pPr>
            <a:r>
              <a:rPr lang="fr-FR" sz="1400" dirty="0">
                <a:solidFill>
                  <a:schemeClr val="tx1"/>
                </a:solidFill>
                <a:cs typeface="Calibri" panose="020F0502020204030204" pitchFamily="34" charset="0"/>
              </a:rPr>
              <a:t>La programmation pluriannuelle des investissements et des projets : synthèse par nature / par projet</a:t>
            </a: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10" name="ZoneTexte 9">
            <a:extLst>
              <a:ext uri="{FF2B5EF4-FFF2-40B4-BE49-F238E27FC236}">
                <a16:creationId xmlns:a16="http://schemas.microsoft.com/office/drawing/2014/main" id="{429AF8F1-DE09-4F3C-BF93-DE82568943E0}"/>
              </a:ext>
            </a:extLst>
          </p:cNvPr>
          <p:cNvSpPr txBox="1"/>
          <p:nvPr/>
        </p:nvSpPr>
        <p:spPr>
          <a:xfrm>
            <a:off x="7805863" y="2862683"/>
            <a:ext cx="1374649" cy="923330"/>
          </a:xfrm>
          <a:prstGeom prst="rect">
            <a:avLst/>
          </a:prstGeom>
          <a:noFill/>
        </p:spPr>
        <p:txBody>
          <a:bodyPr wrap="square" rtlCol="0">
            <a:spAutoFit/>
          </a:bodyPr>
          <a:lstStyle/>
          <a:p>
            <a:r>
              <a:rPr lang="fr-FR" sz="900" dirty="0"/>
              <a:t>Besoin de financement = dépenses – recettes d’investissement (si les recettes sont supérieures aux dépenses = excédent de financement)</a:t>
            </a:r>
          </a:p>
        </p:txBody>
      </p:sp>
      <p:cxnSp>
        <p:nvCxnSpPr>
          <p:cNvPr id="7" name="Connecteur droit avec flèche 6">
            <a:extLst>
              <a:ext uri="{FF2B5EF4-FFF2-40B4-BE49-F238E27FC236}">
                <a16:creationId xmlns:a16="http://schemas.microsoft.com/office/drawing/2014/main" id="{BA9A4308-7286-42FC-A8F4-C7885D737223}"/>
              </a:ext>
            </a:extLst>
          </p:cNvPr>
          <p:cNvCxnSpPr>
            <a:cxnSpLocks/>
          </p:cNvCxnSpPr>
          <p:nvPr/>
        </p:nvCxnSpPr>
        <p:spPr>
          <a:xfrm flipH="1" flipV="1">
            <a:off x="7838388" y="2381134"/>
            <a:ext cx="517991" cy="367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AFA2DFDD-F7BD-4AF8-8401-A5991DEC7331}"/>
              </a:ext>
            </a:extLst>
          </p:cNvPr>
          <p:cNvPicPr>
            <a:picLocks noChangeAspect="1"/>
          </p:cNvPicPr>
          <p:nvPr/>
        </p:nvPicPr>
        <p:blipFill>
          <a:blip r:embed="rId3"/>
          <a:stretch>
            <a:fillRect/>
          </a:stretch>
        </p:blipFill>
        <p:spPr>
          <a:xfrm>
            <a:off x="116437" y="1899029"/>
            <a:ext cx="7694502" cy="3906625"/>
          </a:xfrm>
          <a:prstGeom prst="rect">
            <a:avLst/>
          </a:prstGeom>
          <a:ln>
            <a:solidFill>
              <a:schemeClr val="tx1"/>
            </a:solidFill>
          </a:ln>
        </p:spPr>
      </p:pic>
    </p:spTree>
    <p:extLst>
      <p:ext uri="{BB962C8B-B14F-4D97-AF65-F5344CB8AC3E}">
        <p14:creationId xmlns:p14="http://schemas.microsoft.com/office/powerpoint/2010/main" val="100192279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22</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04009" y="1021092"/>
            <a:ext cx="8280920" cy="5391880"/>
          </a:xfrm>
        </p:spPr>
        <p:txBody>
          <a:bodyPr/>
          <a:lstStyle/>
          <a:p>
            <a:pPr marL="0" indent="0">
              <a:spcBef>
                <a:spcPts val="600"/>
              </a:spcBef>
              <a:buNone/>
            </a:pPr>
            <a:r>
              <a:rPr lang="fr-FR" sz="1600" dirty="0">
                <a:solidFill>
                  <a:schemeClr val="tx1"/>
                </a:solidFill>
                <a:cs typeface="Calibri" panose="020F0502020204030204" pitchFamily="34" charset="0"/>
              </a:rPr>
              <a:t>Focus sur le FPIC – droit commun et méthodes dérogatoires </a:t>
            </a:r>
          </a:p>
          <a:p>
            <a:pPr marL="0" indent="0">
              <a:spcBef>
                <a:spcPts val="600"/>
              </a:spcBef>
              <a:buNone/>
            </a:pPr>
            <a:endParaRPr lang="fr-FR" sz="1600" dirty="0">
              <a:solidFill>
                <a:schemeClr val="tx1"/>
              </a:solidFill>
              <a:cs typeface="Calibri" panose="020F0502020204030204" pitchFamily="34" charset="0"/>
            </a:endParaRPr>
          </a:p>
          <a:p>
            <a:pPr marL="0" indent="0">
              <a:spcBef>
                <a:spcPts val="600"/>
              </a:spcBef>
              <a:buNone/>
            </a:pPr>
            <a:r>
              <a:rPr lang="fr-FR" sz="1600" dirty="0">
                <a:solidFill>
                  <a:schemeClr val="tx1"/>
                </a:solidFill>
                <a:cs typeface="Calibri" panose="020F0502020204030204" pitchFamily="34" charset="0"/>
              </a:rPr>
              <a:t>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graphicFrame>
        <p:nvGraphicFramePr>
          <p:cNvPr id="2" name="Tableau 1">
            <a:extLst>
              <a:ext uri="{FF2B5EF4-FFF2-40B4-BE49-F238E27FC236}">
                <a16:creationId xmlns:a16="http://schemas.microsoft.com/office/drawing/2014/main" id="{D38FB47C-F2F3-4D1A-ACB3-FDB8260EA1B3}"/>
              </a:ext>
            </a:extLst>
          </p:cNvPr>
          <p:cNvGraphicFramePr>
            <a:graphicFrameLocks noGrp="1"/>
          </p:cNvGraphicFramePr>
          <p:nvPr>
            <p:extLst>
              <p:ext uri="{D42A27DB-BD31-4B8C-83A1-F6EECF244321}">
                <p14:modId xmlns:p14="http://schemas.microsoft.com/office/powerpoint/2010/main" val="2313589672"/>
              </p:ext>
            </p:extLst>
          </p:nvPr>
        </p:nvGraphicFramePr>
        <p:xfrm>
          <a:off x="682679" y="1451783"/>
          <a:ext cx="7966248" cy="3545667"/>
        </p:xfrm>
        <a:graphic>
          <a:graphicData uri="http://schemas.openxmlformats.org/drawingml/2006/table">
            <a:tbl>
              <a:tblPr firstRow="1" bandRow="1">
                <a:tableStyleId>{5C22544A-7EE6-4342-B048-85BDC9FD1C3A}</a:tableStyleId>
              </a:tblPr>
              <a:tblGrid>
                <a:gridCol w="1991562">
                  <a:extLst>
                    <a:ext uri="{9D8B030D-6E8A-4147-A177-3AD203B41FA5}">
                      <a16:colId xmlns:a16="http://schemas.microsoft.com/office/drawing/2014/main" val="1953543875"/>
                    </a:ext>
                  </a:extLst>
                </a:gridCol>
                <a:gridCol w="1991562">
                  <a:extLst>
                    <a:ext uri="{9D8B030D-6E8A-4147-A177-3AD203B41FA5}">
                      <a16:colId xmlns:a16="http://schemas.microsoft.com/office/drawing/2014/main" val="157296781"/>
                    </a:ext>
                  </a:extLst>
                </a:gridCol>
                <a:gridCol w="2587745">
                  <a:extLst>
                    <a:ext uri="{9D8B030D-6E8A-4147-A177-3AD203B41FA5}">
                      <a16:colId xmlns:a16="http://schemas.microsoft.com/office/drawing/2014/main" val="3605864097"/>
                    </a:ext>
                  </a:extLst>
                </a:gridCol>
                <a:gridCol w="1395379">
                  <a:extLst>
                    <a:ext uri="{9D8B030D-6E8A-4147-A177-3AD203B41FA5}">
                      <a16:colId xmlns:a16="http://schemas.microsoft.com/office/drawing/2014/main" val="2705868397"/>
                    </a:ext>
                  </a:extLst>
                </a:gridCol>
              </a:tblGrid>
              <a:tr h="802467">
                <a:tc>
                  <a:txBody>
                    <a:bodyPr/>
                    <a:lstStyle/>
                    <a:p>
                      <a:endParaRPr lang="fr-FR" dirty="0"/>
                    </a:p>
                  </a:txBody>
                  <a:tcPr>
                    <a:solidFill>
                      <a:srgbClr val="00638D"/>
                    </a:solidFill>
                  </a:tcPr>
                </a:tc>
                <a:tc>
                  <a:txBody>
                    <a:bodyPr/>
                    <a:lstStyle/>
                    <a:p>
                      <a:pPr algn="ctr"/>
                      <a:r>
                        <a:rPr lang="fr-FR" sz="1400" dirty="0"/>
                        <a:t>Droit commun</a:t>
                      </a:r>
                    </a:p>
                  </a:txBody>
                  <a:tcPr>
                    <a:solidFill>
                      <a:srgbClr val="00638D"/>
                    </a:solidFill>
                  </a:tcPr>
                </a:tc>
                <a:tc>
                  <a:txBody>
                    <a:bodyPr/>
                    <a:lstStyle/>
                    <a:p>
                      <a:pPr algn="ctr"/>
                      <a:r>
                        <a:rPr lang="fr-FR" sz="1400" dirty="0"/>
                        <a:t>Dérogatoire 1</a:t>
                      </a:r>
                    </a:p>
                  </a:txBody>
                  <a:tcPr>
                    <a:solidFill>
                      <a:srgbClr val="00638D"/>
                    </a:solidFill>
                  </a:tcPr>
                </a:tc>
                <a:tc>
                  <a:txBody>
                    <a:bodyPr/>
                    <a:lstStyle/>
                    <a:p>
                      <a:pPr algn="ctr"/>
                      <a:r>
                        <a:rPr lang="fr-FR" sz="1400" dirty="0"/>
                        <a:t>Dérogatoire 2</a:t>
                      </a:r>
                    </a:p>
                  </a:txBody>
                  <a:tcPr>
                    <a:solidFill>
                      <a:srgbClr val="00638D"/>
                    </a:solidFill>
                  </a:tcPr>
                </a:tc>
                <a:extLst>
                  <a:ext uri="{0D108BD9-81ED-4DB2-BD59-A6C34878D82A}">
                    <a16:rowId xmlns:a16="http://schemas.microsoft.com/office/drawing/2014/main" val="712423554"/>
                  </a:ext>
                </a:extLst>
              </a:tr>
              <a:tr h="802467">
                <a:tc>
                  <a:txBody>
                    <a:bodyPr/>
                    <a:lstStyle/>
                    <a:p>
                      <a:r>
                        <a:rPr lang="fr-FR" sz="1400" dirty="0"/>
                        <a:t>Entre CC et communes </a:t>
                      </a:r>
                    </a:p>
                  </a:txBody>
                  <a:tcPr/>
                </a:tc>
                <a:tc>
                  <a:txBody>
                    <a:bodyPr/>
                    <a:lstStyle/>
                    <a:p>
                      <a:r>
                        <a:rPr lang="fr-FR" sz="1400" dirty="0"/>
                        <a:t>En fonction du CIF (35,65% en 2018, 34,4% en 2019) = 454 k€ pour la CC / 865 k€ pour les communes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ou – 30% par rapport au droit commun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Entre 318 et 590 pour la CC (ce qui induit pour les communes : entre 1 001 et 529 k€)</a:t>
                      </a:r>
                    </a:p>
                  </a:txBody>
                  <a:tcPr/>
                </a:tc>
                <a:tc>
                  <a:txBody>
                    <a:bodyPr/>
                    <a:lstStyle/>
                    <a:p>
                      <a:r>
                        <a:rPr lang="fr-FR" sz="1400" dirty="0"/>
                        <a:t>Libre</a:t>
                      </a:r>
                    </a:p>
                  </a:txBody>
                  <a:tcPr/>
                </a:tc>
                <a:extLst>
                  <a:ext uri="{0D108BD9-81ED-4DB2-BD59-A6C34878D82A}">
                    <a16:rowId xmlns:a16="http://schemas.microsoft.com/office/drawing/2014/main" val="1080874542"/>
                  </a:ext>
                </a:extLst>
              </a:tr>
              <a:tr h="802467">
                <a:tc>
                  <a:txBody>
                    <a:bodyPr/>
                    <a:lstStyle/>
                    <a:p>
                      <a:r>
                        <a:rPr lang="fr-FR" sz="1400" dirty="0"/>
                        <a:t>Entre communes </a:t>
                      </a:r>
                    </a:p>
                  </a:txBody>
                  <a:tcPr/>
                </a:tc>
                <a:tc>
                  <a:txBody>
                    <a:bodyPr/>
                    <a:lstStyle/>
                    <a:p>
                      <a:r>
                        <a:rPr lang="fr-FR" sz="1400" dirty="0"/>
                        <a:t>En fonction de l’insuffisance de potentiel financier par habitant</a:t>
                      </a:r>
                    </a:p>
                  </a:txBody>
                  <a:tcPr/>
                </a:tc>
                <a:tc>
                  <a:txBody>
                    <a:bodyPr/>
                    <a:lstStyle/>
                    <a:p>
                      <a:r>
                        <a:rPr lang="fr-FR" sz="1400" dirty="0"/>
                        <a:t>+ ou – 30% par rapport au droit commun</a:t>
                      </a:r>
                    </a:p>
                    <a:p>
                      <a:r>
                        <a:rPr lang="fr-FR" sz="1400" dirty="0"/>
                        <a:t>En fonction de 3 critères énoncés par la loi : population, revenu moyen, potentiel fiscal ou financier + d’autres critères le cas échéant</a:t>
                      </a:r>
                    </a:p>
                  </a:txBody>
                  <a:tcPr/>
                </a:tc>
                <a:tc>
                  <a:txBody>
                    <a:bodyPr/>
                    <a:lstStyle/>
                    <a:p>
                      <a:r>
                        <a:rPr lang="fr-FR" sz="1400" dirty="0"/>
                        <a:t>Libre</a:t>
                      </a:r>
                    </a:p>
                  </a:txBody>
                  <a:tcPr/>
                </a:tc>
                <a:extLst>
                  <a:ext uri="{0D108BD9-81ED-4DB2-BD59-A6C34878D82A}">
                    <a16:rowId xmlns:a16="http://schemas.microsoft.com/office/drawing/2014/main" val="1932765971"/>
                  </a:ext>
                </a:extLst>
              </a:tr>
            </a:tbl>
          </a:graphicData>
        </a:graphic>
      </p:graphicFrame>
      <p:sp>
        <p:nvSpPr>
          <p:cNvPr id="4" name="Flèche : bas 3">
            <a:extLst>
              <a:ext uri="{FF2B5EF4-FFF2-40B4-BE49-F238E27FC236}">
                <a16:creationId xmlns:a16="http://schemas.microsoft.com/office/drawing/2014/main" id="{DC1F12DF-8D66-4DFD-9BAC-3C719DD8BE79}"/>
              </a:ext>
            </a:extLst>
          </p:cNvPr>
          <p:cNvSpPr/>
          <p:nvPr/>
        </p:nvSpPr>
        <p:spPr>
          <a:xfrm>
            <a:off x="5501240" y="5137813"/>
            <a:ext cx="143555"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bas 12">
            <a:extLst>
              <a:ext uri="{FF2B5EF4-FFF2-40B4-BE49-F238E27FC236}">
                <a16:creationId xmlns:a16="http://schemas.microsoft.com/office/drawing/2014/main" id="{9DB2D04C-7421-40E2-9CAE-6C4E00773F46}"/>
              </a:ext>
            </a:extLst>
          </p:cNvPr>
          <p:cNvSpPr/>
          <p:nvPr/>
        </p:nvSpPr>
        <p:spPr>
          <a:xfrm>
            <a:off x="7799501" y="5145649"/>
            <a:ext cx="143555"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DDD77BB7-0EBD-4E29-BF29-F8B7290A0872}"/>
              </a:ext>
            </a:extLst>
          </p:cNvPr>
          <p:cNvSpPr txBox="1"/>
          <p:nvPr/>
        </p:nvSpPr>
        <p:spPr>
          <a:xfrm>
            <a:off x="5863136" y="5406217"/>
            <a:ext cx="3425802" cy="738664"/>
          </a:xfrm>
          <a:prstGeom prst="rect">
            <a:avLst/>
          </a:prstGeom>
          <a:noFill/>
        </p:spPr>
        <p:txBody>
          <a:bodyPr wrap="square" rtlCol="0">
            <a:spAutoFit/>
          </a:bodyPr>
          <a:lstStyle/>
          <a:p>
            <a:pPr algn="ctr"/>
            <a:r>
              <a:rPr lang="fr-FR" sz="1400" dirty="0"/>
              <a:t>Majorité des 2/3 du conseil de la CC + unanimité des communes</a:t>
            </a:r>
          </a:p>
          <a:p>
            <a:pPr algn="ctr"/>
            <a:r>
              <a:rPr lang="fr-FR" sz="1400" dirty="0"/>
              <a:t>OU unanimité du conseil de la CC</a:t>
            </a:r>
          </a:p>
        </p:txBody>
      </p:sp>
      <p:sp>
        <p:nvSpPr>
          <p:cNvPr id="15" name="ZoneTexte 14">
            <a:extLst>
              <a:ext uri="{FF2B5EF4-FFF2-40B4-BE49-F238E27FC236}">
                <a16:creationId xmlns:a16="http://schemas.microsoft.com/office/drawing/2014/main" id="{458D8CD1-D47D-4856-8C4D-7B64CCD3A3B7}"/>
              </a:ext>
            </a:extLst>
          </p:cNvPr>
          <p:cNvSpPr txBox="1"/>
          <p:nvPr/>
        </p:nvSpPr>
        <p:spPr>
          <a:xfrm>
            <a:off x="4888941" y="5433045"/>
            <a:ext cx="1368152" cy="738664"/>
          </a:xfrm>
          <a:prstGeom prst="rect">
            <a:avLst/>
          </a:prstGeom>
          <a:noFill/>
        </p:spPr>
        <p:txBody>
          <a:bodyPr wrap="square" rtlCol="0">
            <a:spAutoFit/>
          </a:bodyPr>
          <a:lstStyle/>
          <a:p>
            <a:pPr algn="ctr"/>
            <a:r>
              <a:rPr lang="fr-FR" sz="1400" dirty="0"/>
              <a:t>Majorité des 2/3 du conseil de la CC</a:t>
            </a:r>
          </a:p>
        </p:txBody>
      </p:sp>
      <p:sp>
        <p:nvSpPr>
          <p:cNvPr id="16" name="Flèche : bas 15">
            <a:extLst>
              <a:ext uri="{FF2B5EF4-FFF2-40B4-BE49-F238E27FC236}">
                <a16:creationId xmlns:a16="http://schemas.microsoft.com/office/drawing/2014/main" id="{7EA24C82-5EA4-45E5-9AFC-EDD481EC1CAF}"/>
              </a:ext>
            </a:extLst>
          </p:cNvPr>
          <p:cNvSpPr/>
          <p:nvPr/>
        </p:nvSpPr>
        <p:spPr>
          <a:xfrm>
            <a:off x="3465643" y="5145649"/>
            <a:ext cx="143555"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910B6678-779C-4379-BFF6-2328693D8F6E}"/>
              </a:ext>
            </a:extLst>
          </p:cNvPr>
          <p:cNvSpPr txBox="1"/>
          <p:nvPr/>
        </p:nvSpPr>
        <p:spPr>
          <a:xfrm>
            <a:off x="2781567" y="5509872"/>
            <a:ext cx="1368152" cy="523220"/>
          </a:xfrm>
          <a:prstGeom prst="rect">
            <a:avLst/>
          </a:prstGeom>
          <a:noFill/>
        </p:spPr>
        <p:txBody>
          <a:bodyPr wrap="square" rtlCol="0">
            <a:spAutoFit/>
          </a:bodyPr>
          <a:lstStyle/>
          <a:p>
            <a:pPr algn="ctr"/>
            <a:r>
              <a:rPr lang="fr-FR" sz="1400" dirty="0"/>
              <a:t>En l’absence de délibération</a:t>
            </a:r>
          </a:p>
        </p:txBody>
      </p:sp>
    </p:spTree>
    <p:extLst>
      <p:ext uri="{BB962C8B-B14F-4D97-AF65-F5344CB8AC3E}">
        <p14:creationId xmlns:p14="http://schemas.microsoft.com/office/powerpoint/2010/main" val="280363228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23</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04009" y="1021092"/>
            <a:ext cx="8280920" cy="5391880"/>
          </a:xfrm>
        </p:spPr>
        <p:txBody>
          <a:bodyPr/>
          <a:lstStyle/>
          <a:p>
            <a:pPr marL="0" indent="0">
              <a:spcBef>
                <a:spcPts val="600"/>
              </a:spcBef>
              <a:buNone/>
            </a:pPr>
            <a:r>
              <a:rPr lang="fr-FR" sz="1600" dirty="0">
                <a:solidFill>
                  <a:schemeClr val="tx1"/>
                </a:solidFill>
                <a:cs typeface="Calibri" panose="020F0502020204030204" pitchFamily="34" charset="0"/>
              </a:rPr>
              <a:t>Focus sur le FPIC – droit commun et méthodes dérogatoires </a:t>
            </a:r>
          </a:p>
          <a:p>
            <a:pPr marL="0" indent="0">
              <a:spcBef>
                <a:spcPts val="600"/>
              </a:spcBef>
              <a:buNone/>
            </a:pPr>
            <a:endParaRPr lang="fr-FR" sz="1600" dirty="0">
              <a:solidFill>
                <a:schemeClr val="tx1"/>
              </a:solidFill>
              <a:cs typeface="Calibri" panose="020F0502020204030204" pitchFamily="34" charset="0"/>
            </a:endParaRPr>
          </a:p>
          <a:p>
            <a:pPr marL="0" indent="0">
              <a:spcBef>
                <a:spcPts val="600"/>
              </a:spcBef>
              <a:buNone/>
            </a:pPr>
            <a:r>
              <a:rPr lang="fr-FR" sz="1600" dirty="0">
                <a:solidFill>
                  <a:schemeClr val="tx1"/>
                </a:solidFill>
                <a:cs typeface="Calibri" panose="020F0502020204030204" pitchFamily="34" charset="0"/>
              </a:rPr>
              <a:t>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468308" y="1514398"/>
            <a:ext cx="6839996" cy="327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fr-FR" sz="1400" dirty="0">
                <a:solidFill>
                  <a:schemeClr val="tx1"/>
                </a:solidFill>
                <a:cs typeface="Calibri" panose="020F0502020204030204" pitchFamily="34" charset="0"/>
              </a:rPr>
              <a:t>Le FPIC constitue un supplément de ressources pour le territoire : 1 319 k€ en 2018</a:t>
            </a:r>
          </a:p>
          <a:p>
            <a:pPr lvl="1">
              <a:buFont typeface="Courier New" panose="02070309020205020404" pitchFamily="49" charset="0"/>
              <a:buChar char="o"/>
            </a:pPr>
            <a:r>
              <a:rPr lang="fr-FR" sz="1100" dirty="0">
                <a:solidFill>
                  <a:schemeClr val="tx1"/>
                </a:solidFill>
                <a:cs typeface="Calibri" panose="020F0502020204030204" pitchFamily="34" charset="0"/>
              </a:rPr>
              <a:t>Ce montant global  ne devrait pas varier de façon significative (peu de changement des périmètres intercommunaux)</a:t>
            </a:r>
          </a:p>
          <a:p>
            <a:pPr lvl="1">
              <a:buFont typeface="Courier New" panose="02070309020205020404" pitchFamily="49" charset="0"/>
              <a:buChar char="o"/>
            </a:pPr>
            <a:r>
              <a:rPr lang="fr-FR" sz="1100" dirty="0">
                <a:solidFill>
                  <a:schemeClr val="tx1"/>
                </a:solidFill>
                <a:cs typeface="Calibri" panose="020F0502020204030204" pitchFamily="34" charset="0"/>
              </a:rPr>
              <a:t>La baisse du CIF (en lien avec la hausse des attributions de compensation) induit une diminution de la part reversée à la CC dans le cadre du droit commun </a:t>
            </a:r>
          </a:p>
          <a:p>
            <a:pPr lvl="1">
              <a:buFontTx/>
              <a:buChar char="-"/>
            </a:pPr>
            <a:endParaRPr lang="fr-FR" sz="1100" dirty="0">
              <a:solidFill>
                <a:schemeClr val="tx1"/>
              </a:solidFill>
              <a:cs typeface="Calibri" panose="020F0502020204030204" pitchFamily="34" charset="0"/>
            </a:endParaRPr>
          </a:p>
          <a:p>
            <a:pPr>
              <a:buFontTx/>
              <a:buChar char="-"/>
            </a:pPr>
            <a:r>
              <a:rPr lang="fr-FR" sz="1400" dirty="0">
                <a:solidFill>
                  <a:schemeClr val="tx1"/>
                </a:solidFill>
                <a:cs typeface="Calibri" panose="020F0502020204030204" pitchFamily="34" charset="0"/>
              </a:rPr>
              <a:t>Le versement en 2018 de la totalité du FPIC aux communes était rendu possible par les marges de manœuvre de la CCVCC… ce versement s’ajoutant aux fonds de concours et à la dotation de solidarité communautaire = gain de 922 k€ pour les communes (supplément de FPIC + DSC)</a:t>
            </a:r>
          </a:p>
          <a:p>
            <a:pPr>
              <a:buFontTx/>
              <a:buChar char="-"/>
            </a:pPr>
            <a:endParaRPr lang="fr-FR" sz="1400" dirty="0">
              <a:solidFill>
                <a:schemeClr val="tx1"/>
              </a:solidFill>
              <a:cs typeface="Calibri" panose="020F0502020204030204" pitchFamily="34" charset="0"/>
            </a:endParaRPr>
          </a:p>
          <a:p>
            <a:pPr>
              <a:buFontTx/>
              <a:buChar char="-"/>
            </a:pPr>
            <a:r>
              <a:rPr lang="fr-FR" sz="1400" dirty="0">
                <a:solidFill>
                  <a:schemeClr val="tx1"/>
                </a:solidFill>
                <a:cs typeface="Calibri" panose="020F0502020204030204" pitchFamily="34" charset="0"/>
              </a:rPr>
              <a:t>En 2019, l’évolution de la situation budgétaire et financière de la CCVCC doit conduire à réévaluer cette stratégie :</a:t>
            </a:r>
          </a:p>
          <a:p>
            <a:pPr lvl="1">
              <a:buFontTx/>
              <a:buChar char="-"/>
            </a:pPr>
            <a:r>
              <a:rPr lang="fr-FR" sz="1100" dirty="0">
                <a:solidFill>
                  <a:schemeClr val="tx1"/>
                </a:solidFill>
                <a:cs typeface="Calibri" panose="020F0502020204030204" pitchFamily="34" charset="0"/>
              </a:rPr>
              <a:t>Peut il être envisageable de continuer de verser la totalité du FPIC aux communes alors que les ratios financiers de la CCVCC évoluent très fortement en 2019, notamment pour des raisons conjoncturelles ?</a:t>
            </a:r>
          </a:p>
          <a:p>
            <a:pPr lvl="1">
              <a:buFontTx/>
              <a:buChar char="-"/>
            </a:pPr>
            <a:r>
              <a:rPr lang="fr-FR" sz="1100" dirty="0">
                <a:solidFill>
                  <a:schemeClr val="tx1"/>
                </a:solidFill>
                <a:cs typeface="Calibri" panose="020F0502020204030204" pitchFamily="34" charset="0"/>
              </a:rPr>
              <a:t>Quel reversement à la CCVCC ?</a:t>
            </a:r>
          </a:p>
          <a:p>
            <a:pPr lvl="1">
              <a:buFontTx/>
              <a:buChar char="-"/>
            </a:pPr>
            <a:r>
              <a:rPr lang="fr-FR" sz="1100" dirty="0">
                <a:solidFill>
                  <a:schemeClr val="tx1"/>
                </a:solidFill>
                <a:cs typeface="Calibri" panose="020F0502020204030204" pitchFamily="34" charset="0"/>
              </a:rPr>
              <a:t>Comment répartir le FPIC des communes en respectant l’équilibre entre les parties du territoire ?</a:t>
            </a:r>
          </a:p>
          <a:p>
            <a:pPr lvl="1">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sz="1400" dirty="0">
              <a:solidFill>
                <a:schemeClr val="tx1"/>
              </a:solidFill>
              <a:cs typeface="Calibri" panose="020F0502020204030204" pitchFamily="34" charset="0"/>
            </a:endParaRPr>
          </a:p>
        </p:txBody>
      </p:sp>
    </p:spTree>
    <p:extLst>
      <p:ext uri="{BB962C8B-B14F-4D97-AF65-F5344CB8AC3E}">
        <p14:creationId xmlns:p14="http://schemas.microsoft.com/office/powerpoint/2010/main" val="399407345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24</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04009" y="1021092"/>
            <a:ext cx="8280920" cy="5391880"/>
          </a:xfrm>
        </p:spPr>
        <p:txBody>
          <a:bodyPr/>
          <a:lstStyle/>
          <a:p>
            <a:pPr marL="0" indent="0">
              <a:spcBef>
                <a:spcPts val="600"/>
              </a:spcBef>
              <a:buNone/>
            </a:pPr>
            <a:r>
              <a:rPr lang="fr-FR" sz="1600" dirty="0">
                <a:solidFill>
                  <a:schemeClr val="tx1"/>
                </a:solidFill>
                <a:cs typeface="Calibri" panose="020F0502020204030204" pitchFamily="34" charset="0"/>
              </a:rPr>
              <a:t>Focus sur la compétence GEMAPI et ses modalités de financement</a:t>
            </a:r>
          </a:p>
          <a:p>
            <a:pPr marL="0" indent="0">
              <a:spcBef>
                <a:spcPts val="600"/>
              </a:spcBef>
              <a:buNone/>
            </a:pPr>
            <a:endParaRPr lang="fr-FR" sz="1600" dirty="0">
              <a:solidFill>
                <a:schemeClr val="tx1"/>
              </a:solidFill>
              <a:cs typeface="Calibri" panose="020F0502020204030204" pitchFamily="34" charset="0"/>
            </a:endParaRPr>
          </a:p>
          <a:p>
            <a:pPr marL="0" indent="0">
              <a:spcBef>
                <a:spcPts val="600"/>
              </a:spcBef>
              <a:buNone/>
            </a:pPr>
            <a:r>
              <a:rPr lang="fr-FR" sz="1600" dirty="0">
                <a:solidFill>
                  <a:schemeClr val="tx1"/>
                </a:solidFill>
                <a:cs typeface="Calibri" panose="020F0502020204030204" pitchFamily="34" charset="0"/>
              </a:rPr>
              <a:t>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530649" y="1340768"/>
            <a:ext cx="8505847"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fr-FR" dirty="0">
                <a:solidFill>
                  <a:schemeClr val="tx1"/>
                </a:solidFill>
                <a:cs typeface="Calibri" panose="020F0502020204030204" pitchFamily="34" charset="0"/>
              </a:rPr>
              <a:t>La CCVCC a supporté ces charges à partir de 2018</a:t>
            </a:r>
          </a:p>
          <a:p>
            <a:pPr>
              <a:buFont typeface="Arial" panose="020B0604020202020204" pitchFamily="34" charset="0"/>
              <a:buChar char="•"/>
            </a:pPr>
            <a:r>
              <a:rPr lang="fr-FR" dirty="0">
                <a:solidFill>
                  <a:schemeClr val="tx1"/>
                </a:solidFill>
                <a:cs typeface="Calibri" panose="020F0502020204030204" pitchFamily="34" charset="0"/>
              </a:rPr>
              <a:t>Une partie de ces charges ont été financées par les communes au travers de la diminution des attributions de compensation</a:t>
            </a:r>
          </a:p>
          <a:p>
            <a:pPr>
              <a:buFont typeface="Arial" panose="020B0604020202020204" pitchFamily="34" charset="0"/>
              <a:buChar char="•"/>
            </a:pPr>
            <a:r>
              <a:rPr lang="fr-FR" dirty="0">
                <a:solidFill>
                  <a:schemeClr val="tx1"/>
                </a:solidFill>
                <a:cs typeface="Calibri" panose="020F0502020204030204" pitchFamily="34" charset="0"/>
              </a:rPr>
              <a:t>La CCVCC n’a pas instauré la taxe GEMAPI en 2018 ni pour 2019 </a:t>
            </a:r>
          </a:p>
          <a:p>
            <a:pPr>
              <a:buFont typeface="Arial" panose="020B0604020202020204" pitchFamily="34" charset="0"/>
              <a:buChar char="•"/>
            </a:pPr>
            <a:r>
              <a:rPr lang="fr-FR" dirty="0">
                <a:solidFill>
                  <a:schemeClr val="tx1"/>
                </a:solidFill>
                <a:cs typeface="Calibri" panose="020F0502020204030204" pitchFamily="34" charset="0"/>
              </a:rPr>
              <a:t>La question se pose quant aux modalités de financement de la compétence à partir de 2020 :</a:t>
            </a:r>
          </a:p>
          <a:p>
            <a:pPr lvl="1">
              <a:buFontTx/>
              <a:buChar char="-"/>
            </a:pPr>
            <a:r>
              <a:rPr lang="fr-FR" sz="1050" dirty="0">
                <a:solidFill>
                  <a:schemeClr val="tx1"/>
                </a:solidFill>
                <a:cs typeface="Calibri" panose="020F0502020204030204" pitchFamily="34" charset="0"/>
              </a:rPr>
              <a:t>Risque de voir les dépenses fortement augmenter mais aucune information sur cette évolution potentielle</a:t>
            </a:r>
          </a:p>
          <a:p>
            <a:pPr lvl="1">
              <a:buFontTx/>
              <a:buChar char="-"/>
            </a:pPr>
            <a:r>
              <a:rPr lang="fr-FR" sz="1050" dirty="0">
                <a:solidFill>
                  <a:schemeClr val="tx1"/>
                </a:solidFill>
                <a:cs typeface="Calibri" panose="020F0502020204030204" pitchFamily="34" charset="0"/>
              </a:rPr>
              <a:t>Caractère particulier de 2020 : si les dépenses augmentent fortement, la CCVCC ne pourra voter un produit de la taxe que si elle a instituée la taxe avant le 1</a:t>
            </a:r>
            <a:r>
              <a:rPr lang="fr-FR" sz="1050" baseline="30000" dirty="0">
                <a:solidFill>
                  <a:schemeClr val="tx1"/>
                </a:solidFill>
                <a:cs typeface="Calibri" panose="020F0502020204030204" pitchFamily="34" charset="0"/>
              </a:rPr>
              <a:t>er</a:t>
            </a:r>
            <a:r>
              <a:rPr lang="fr-FR" sz="1050" dirty="0">
                <a:solidFill>
                  <a:schemeClr val="tx1"/>
                </a:solidFill>
                <a:cs typeface="Calibri" panose="020F0502020204030204" pitchFamily="34" charset="0"/>
              </a:rPr>
              <a:t> octobre 2019</a:t>
            </a:r>
          </a:p>
          <a:p>
            <a:pPr lvl="1">
              <a:buFontTx/>
              <a:buChar char="-"/>
            </a:pPr>
            <a:r>
              <a:rPr lang="fr-FR" sz="1050" dirty="0">
                <a:solidFill>
                  <a:schemeClr val="tx1"/>
                </a:solidFill>
                <a:cs typeface="Calibri" panose="020F0502020204030204" pitchFamily="34" charset="0"/>
              </a:rPr>
              <a:t>Si elle instaure la taxe, cela ne signifie pas qu’elle devra voter un produit au printemps 2020</a:t>
            </a:r>
          </a:p>
          <a:p>
            <a:pPr lvl="1">
              <a:buFontTx/>
              <a:buChar char="-"/>
            </a:pPr>
            <a:endParaRPr lang="fr-FR" sz="1050" dirty="0">
              <a:solidFill>
                <a:schemeClr val="tx1"/>
              </a:solidFill>
              <a:cs typeface="Calibri" panose="020F0502020204030204" pitchFamily="34" charset="0"/>
            </a:endParaRPr>
          </a:p>
          <a:p>
            <a:pPr>
              <a:buFont typeface="Arial" panose="020B0604020202020204" pitchFamily="34" charset="0"/>
              <a:buChar char="•"/>
            </a:pPr>
            <a:r>
              <a:rPr lang="fr-FR" dirty="0">
                <a:solidFill>
                  <a:schemeClr val="tx1"/>
                </a:solidFill>
                <a:cs typeface="Calibri" panose="020F0502020204030204" pitchFamily="34" charset="0"/>
              </a:rPr>
              <a:t>Rappel concernant la taxe GEMAPI : </a:t>
            </a:r>
          </a:p>
          <a:p>
            <a:pPr lvl="1">
              <a:buFontTx/>
              <a:buChar char="-"/>
            </a:pPr>
            <a:r>
              <a:rPr lang="fr-FR" sz="1050" dirty="0">
                <a:solidFill>
                  <a:schemeClr val="tx1"/>
                </a:solidFill>
                <a:cs typeface="Calibri" panose="020F0502020204030204" pitchFamily="34" charset="0"/>
              </a:rPr>
              <a:t>La CCVCC vote un produit attendu</a:t>
            </a:r>
          </a:p>
          <a:p>
            <a:pPr lvl="1">
              <a:buFontTx/>
              <a:buChar char="-"/>
            </a:pPr>
            <a:r>
              <a:rPr lang="fr-FR" sz="1050" dirty="0">
                <a:solidFill>
                  <a:schemeClr val="tx1"/>
                </a:solidFill>
                <a:cs typeface="Calibri" panose="020F0502020204030204" pitchFamily="34" charset="0"/>
              </a:rPr>
              <a:t>Cette taxe est supportée par les contribuables de la taxe d’habitation, des taxes foncières et de la cotisation foncière des entreprises</a:t>
            </a:r>
          </a:p>
          <a:p>
            <a:pPr lvl="1">
              <a:buFontTx/>
              <a:buChar char="-"/>
            </a:pPr>
            <a:r>
              <a:rPr lang="fr-FR" sz="1050" dirty="0">
                <a:solidFill>
                  <a:schemeClr val="tx1"/>
                </a:solidFill>
                <a:cs typeface="Calibri" panose="020F0502020204030204" pitchFamily="34" charset="0"/>
              </a:rPr>
              <a:t>Ce sont les services fiscaux qui calculent les taux qui, assis sur ces quatre taxes, permettant d’obtenir ce produit attendu. </a:t>
            </a:r>
          </a:p>
          <a:p>
            <a:pPr lvl="1">
              <a:buFontTx/>
              <a:buChar char="-"/>
            </a:pPr>
            <a:r>
              <a:rPr lang="fr-FR" sz="1050" dirty="0">
                <a:solidFill>
                  <a:schemeClr val="tx1"/>
                </a:solidFill>
                <a:cs typeface="Calibri" panose="020F0502020204030204" pitchFamily="34" charset="0"/>
              </a:rPr>
              <a:t>Le produit est réparti entre les quatre taxes au prorata de chacun dans le produit global perçu sur le territoire par la CCVCC, les éventuels syndicats et les communes.</a:t>
            </a:r>
          </a:p>
          <a:p>
            <a:pPr>
              <a:buFont typeface="Arial" panose="020B0604020202020204" pitchFamily="34" charset="0"/>
              <a:buChar char="•"/>
            </a:pPr>
            <a:r>
              <a:rPr lang="fr-FR" dirty="0">
                <a:solidFill>
                  <a:schemeClr val="tx1"/>
                </a:solidFill>
                <a:cs typeface="Calibri" panose="020F0502020204030204" pitchFamily="34" charset="0"/>
              </a:rPr>
              <a:t>La suppression de la taxe d’habitation aura pour effet de modifier la répartition de cette taxe entre les différents impôts locaux (report de la part de TH sur les autres taxes)</a:t>
            </a:r>
          </a:p>
          <a:p>
            <a:pPr lvl="1">
              <a:buFontTx/>
              <a:buChar char="-"/>
            </a:pPr>
            <a:endParaRPr lang="fr-FR" sz="105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dirty="0">
              <a:solidFill>
                <a:schemeClr val="tx1"/>
              </a:solidFill>
              <a:cs typeface="Calibri" panose="020F0502020204030204" pitchFamily="34" charset="0"/>
            </a:endParaRPr>
          </a:p>
        </p:txBody>
      </p:sp>
    </p:spTree>
    <p:extLst>
      <p:ext uri="{BB962C8B-B14F-4D97-AF65-F5344CB8AC3E}">
        <p14:creationId xmlns:p14="http://schemas.microsoft.com/office/powerpoint/2010/main" val="362457947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25</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04009" y="1021092"/>
            <a:ext cx="8280920" cy="5391880"/>
          </a:xfrm>
        </p:spPr>
        <p:txBody>
          <a:bodyPr/>
          <a:lstStyle/>
          <a:p>
            <a:pPr marL="0" indent="0">
              <a:spcBef>
                <a:spcPts val="600"/>
              </a:spcBef>
              <a:buNone/>
            </a:pPr>
            <a:r>
              <a:rPr lang="fr-FR" sz="1600" dirty="0">
                <a:solidFill>
                  <a:schemeClr val="tx1"/>
                </a:solidFill>
                <a:cs typeface="Calibri" panose="020F0502020204030204" pitchFamily="34" charset="0"/>
              </a:rPr>
              <a:t>Les résultats des simulations </a:t>
            </a:r>
          </a:p>
          <a:p>
            <a:pPr marL="0" indent="0">
              <a:spcBef>
                <a:spcPts val="600"/>
              </a:spcBef>
              <a:buNone/>
            </a:pPr>
            <a:endParaRPr lang="fr-FR" sz="1600" dirty="0">
              <a:solidFill>
                <a:schemeClr val="tx1"/>
              </a:solidFill>
              <a:cs typeface="Calibri" panose="020F0502020204030204" pitchFamily="34" charset="0"/>
            </a:endParaRPr>
          </a:p>
          <a:p>
            <a:pPr marL="0" indent="0">
              <a:spcBef>
                <a:spcPts val="600"/>
              </a:spcBef>
              <a:buNone/>
            </a:pPr>
            <a:r>
              <a:rPr lang="fr-FR" sz="1600" dirty="0">
                <a:solidFill>
                  <a:schemeClr val="tx1"/>
                </a:solidFill>
                <a:cs typeface="Calibri" panose="020F0502020204030204" pitchFamily="34" charset="0"/>
              </a:rPr>
              <a:t>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504009" y="1268760"/>
            <a:ext cx="8505847"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fr-FR" sz="1400" dirty="0">
                <a:solidFill>
                  <a:schemeClr val="tx1"/>
                </a:solidFill>
                <a:cs typeface="Calibri" panose="020F0502020204030204" pitchFamily="34" charset="0"/>
              </a:rPr>
              <a:t>La situation de la CCVCC s’améliore nettement dès 2020… ses marges de manœuvre se réduisant graduellement (précision : aucun emprunt contracté)</a:t>
            </a:r>
          </a:p>
          <a:p>
            <a:pPr lvl="1">
              <a:buFont typeface="Arial" panose="020B0604020202020204" pitchFamily="34" charset="0"/>
              <a:buChar char="•"/>
            </a:pPr>
            <a:r>
              <a:rPr lang="fr-FR" sz="1100" dirty="0">
                <a:solidFill>
                  <a:schemeClr val="tx1"/>
                </a:solidFill>
                <a:cs typeface="Calibri" panose="020F0502020204030204" pitchFamily="34" charset="0"/>
              </a:rPr>
              <a:t>Sans une hausse des dépenses GEMAPI (ou si cette hausse est financée par la taxe GEMAPI)</a:t>
            </a:r>
          </a:p>
          <a:p>
            <a:pPr lvl="1">
              <a:buFont typeface="Arial" panose="020B0604020202020204" pitchFamily="34" charset="0"/>
              <a:buChar char="•"/>
            </a:pPr>
            <a:r>
              <a:rPr lang="fr-FR" sz="1100" dirty="0">
                <a:solidFill>
                  <a:schemeClr val="tx1"/>
                </a:solidFill>
                <a:cs typeface="Calibri" panose="020F0502020204030204" pitchFamily="34" charset="0"/>
              </a:rPr>
              <a:t>Sans reversement de FPIC à la CCVCC, mais aussi sans versement aux communes d’une dotation de solidarité communautaire</a:t>
            </a:r>
          </a:p>
          <a:p>
            <a:pPr lvl="1">
              <a:buFont typeface="Arial" panose="020B0604020202020204" pitchFamily="34" charset="0"/>
              <a:buChar char="•"/>
            </a:pPr>
            <a:r>
              <a:rPr lang="fr-FR" sz="1100" dirty="0">
                <a:solidFill>
                  <a:schemeClr val="tx1"/>
                </a:solidFill>
                <a:cs typeface="Calibri" panose="020F0502020204030204" pitchFamily="34" charset="0"/>
              </a:rPr>
              <a:t>Sur la base des hypothèses formulées </a:t>
            </a:r>
          </a:p>
          <a:p>
            <a:pPr marL="0" indent="0">
              <a:spcBef>
                <a:spcPts val="600"/>
              </a:spcBef>
              <a:buFont typeface="Wingdings" panose="05000000000000000000" pitchFamily="2" charset="2"/>
              <a:buNone/>
            </a:pPr>
            <a:endParaRPr lang="fr-FR" sz="1400" dirty="0">
              <a:solidFill>
                <a:schemeClr val="tx1"/>
              </a:solidFill>
              <a:cs typeface="Calibri" panose="020F0502020204030204" pitchFamily="34" charset="0"/>
            </a:endParaRPr>
          </a:p>
        </p:txBody>
      </p:sp>
      <p:pic>
        <p:nvPicPr>
          <p:cNvPr id="3" name="Image 2">
            <a:extLst>
              <a:ext uri="{FF2B5EF4-FFF2-40B4-BE49-F238E27FC236}">
                <a16:creationId xmlns:a16="http://schemas.microsoft.com/office/drawing/2014/main" id="{BEC36127-5CB6-4CC8-BF94-1CEFAEAA79C0}"/>
              </a:ext>
            </a:extLst>
          </p:cNvPr>
          <p:cNvPicPr>
            <a:picLocks noChangeAspect="1"/>
          </p:cNvPicPr>
          <p:nvPr/>
        </p:nvPicPr>
        <p:blipFill>
          <a:blip r:embed="rId3"/>
          <a:stretch>
            <a:fillRect/>
          </a:stretch>
        </p:blipFill>
        <p:spPr>
          <a:xfrm>
            <a:off x="120034" y="2601103"/>
            <a:ext cx="4461034" cy="3487638"/>
          </a:xfrm>
          <a:prstGeom prst="rect">
            <a:avLst/>
          </a:prstGeom>
        </p:spPr>
      </p:pic>
      <p:pic>
        <p:nvPicPr>
          <p:cNvPr id="4" name="Image 3">
            <a:extLst>
              <a:ext uri="{FF2B5EF4-FFF2-40B4-BE49-F238E27FC236}">
                <a16:creationId xmlns:a16="http://schemas.microsoft.com/office/drawing/2014/main" id="{D06F1CEB-53F3-45B6-A100-61FFFA9A3F28}"/>
              </a:ext>
            </a:extLst>
          </p:cNvPr>
          <p:cNvPicPr>
            <a:picLocks noChangeAspect="1"/>
          </p:cNvPicPr>
          <p:nvPr/>
        </p:nvPicPr>
        <p:blipFill>
          <a:blip r:embed="rId4"/>
          <a:stretch>
            <a:fillRect/>
          </a:stretch>
        </p:blipFill>
        <p:spPr>
          <a:xfrm>
            <a:off x="4309920" y="2585485"/>
            <a:ext cx="4527020" cy="3251423"/>
          </a:xfrm>
          <a:prstGeom prst="rect">
            <a:avLst/>
          </a:prstGeom>
        </p:spPr>
      </p:pic>
    </p:spTree>
    <p:extLst>
      <p:ext uri="{BB962C8B-B14F-4D97-AF65-F5344CB8AC3E}">
        <p14:creationId xmlns:p14="http://schemas.microsoft.com/office/powerpoint/2010/main" val="119738847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26</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04009" y="1021092"/>
            <a:ext cx="8280920" cy="5391880"/>
          </a:xfrm>
        </p:spPr>
        <p:txBody>
          <a:bodyPr/>
          <a:lstStyle/>
          <a:p>
            <a:pPr marL="0" indent="0">
              <a:spcBef>
                <a:spcPts val="600"/>
              </a:spcBef>
              <a:buNone/>
            </a:pPr>
            <a:r>
              <a:rPr lang="fr-FR" sz="1600" dirty="0">
                <a:solidFill>
                  <a:schemeClr val="tx1"/>
                </a:solidFill>
                <a:cs typeface="Calibri" panose="020F0502020204030204" pitchFamily="34" charset="0"/>
              </a:rPr>
              <a:t>Les résultats des simulations </a:t>
            </a:r>
          </a:p>
          <a:p>
            <a:pPr marL="0" indent="0">
              <a:spcBef>
                <a:spcPts val="600"/>
              </a:spcBef>
              <a:buNone/>
            </a:pPr>
            <a:endParaRPr lang="fr-FR" sz="1600" dirty="0">
              <a:solidFill>
                <a:schemeClr val="tx1"/>
              </a:solidFill>
              <a:cs typeface="Calibri" panose="020F0502020204030204" pitchFamily="34" charset="0"/>
            </a:endParaRPr>
          </a:p>
          <a:p>
            <a:pPr marL="0" indent="0">
              <a:spcBef>
                <a:spcPts val="600"/>
              </a:spcBef>
              <a:buNone/>
            </a:pPr>
            <a:r>
              <a:rPr lang="fr-FR" sz="1600" dirty="0">
                <a:solidFill>
                  <a:schemeClr val="tx1"/>
                </a:solidFill>
                <a:cs typeface="Calibri" panose="020F0502020204030204" pitchFamily="34" charset="0"/>
              </a:rPr>
              <a:t>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540774" y="1231236"/>
            <a:ext cx="8505847"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140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sz="1400" dirty="0">
              <a:solidFill>
                <a:schemeClr val="tx1"/>
              </a:solidFill>
              <a:cs typeface="Calibri" panose="020F0502020204030204" pitchFamily="34" charset="0"/>
            </a:endParaRPr>
          </a:p>
        </p:txBody>
      </p:sp>
      <p:pic>
        <p:nvPicPr>
          <p:cNvPr id="2" name="Image 1">
            <a:extLst>
              <a:ext uri="{FF2B5EF4-FFF2-40B4-BE49-F238E27FC236}">
                <a16:creationId xmlns:a16="http://schemas.microsoft.com/office/drawing/2014/main" id="{3EF85023-31AF-47E8-8BC0-1970D4B863CB}"/>
              </a:ext>
            </a:extLst>
          </p:cNvPr>
          <p:cNvPicPr>
            <a:picLocks noChangeAspect="1"/>
          </p:cNvPicPr>
          <p:nvPr/>
        </p:nvPicPr>
        <p:blipFill>
          <a:blip r:embed="rId3"/>
          <a:stretch>
            <a:fillRect/>
          </a:stretch>
        </p:blipFill>
        <p:spPr>
          <a:xfrm>
            <a:off x="569172" y="1524648"/>
            <a:ext cx="7747244" cy="3959431"/>
          </a:xfrm>
          <a:prstGeom prst="rect">
            <a:avLst/>
          </a:prstGeom>
        </p:spPr>
      </p:pic>
    </p:spTree>
    <p:extLst>
      <p:ext uri="{BB962C8B-B14F-4D97-AF65-F5344CB8AC3E}">
        <p14:creationId xmlns:p14="http://schemas.microsoft.com/office/powerpoint/2010/main" val="96727110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27</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04009" y="1021092"/>
            <a:ext cx="8280920" cy="5391880"/>
          </a:xfrm>
        </p:spPr>
        <p:txBody>
          <a:bodyPr/>
          <a:lstStyle/>
          <a:p>
            <a:pPr marL="0" indent="0">
              <a:spcBef>
                <a:spcPts val="600"/>
              </a:spcBef>
              <a:buNone/>
            </a:pPr>
            <a:r>
              <a:rPr lang="fr-FR" sz="1600" dirty="0">
                <a:solidFill>
                  <a:schemeClr val="tx1"/>
                </a:solidFill>
                <a:cs typeface="Calibri" panose="020F0502020204030204" pitchFamily="34" charset="0"/>
              </a:rPr>
              <a:t>Les résultats des simulations </a:t>
            </a:r>
          </a:p>
          <a:p>
            <a:pPr marL="0" indent="0">
              <a:spcBef>
                <a:spcPts val="600"/>
              </a:spcBef>
              <a:buNone/>
            </a:pPr>
            <a:endParaRPr lang="fr-FR" sz="1600" dirty="0">
              <a:solidFill>
                <a:schemeClr val="tx1"/>
              </a:solidFill>
              <a:cs typeface="Calibri" panose="020F0502020204030204" pitchFamily="34" charset="0"/>
            </a:endParaRPr>
          </a:p>
          <a:p>
            <a:pPr marL="0" indent="0">
              <a:spcBef>
                <a:spcPts val="600"/>
              </a:spcBef>
              <a:buNone/>
            </a:pPr>
            <a:r>
              <a:rPr lang="fr-FR" sz="1600" dirty="0">
                <a:solidFill>
                  <a:schemeClr val="tx1"/>
                </a:solidFill>
                <a:cs typeface="Calibri" panose="020F0502020204030204" pitchFamily="34" charset="0"/>
              </a:rPr>
              <a:t>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534363" y="1268760"/>
            <a:ext cx="8505847"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fr-FR" sz="1400" dirty="0">
                <a:solidFill>
                  <a:schemeClr val="tx1"/>
                </a:solidFill>
                <a:cs typeface="Calibri" panose="020F0502020204030204" pitchFamily="34" charset="0"/>
              </a:rPr>
              <a:t>Une variante : l’impact d’une baisse des IFER (-300 k€) et d’une hausse des dépenses GEMAPI (+500 k€ - hypothèse d’école) à compter de 2020, sans mise en place de la taxe</a:t>
            </a: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r>
              <a:rPr lang="fr-FR" sz="1400" dirty="0">
                <a:solidFill>
                  <a:schemeClr val="tx1"/>
                </a:solidFill>
                <a:cs typeface="Calibri" panose="020F0502020204030204" pitchFamily="34" charset="0"/>
              </a:rPr>
              <a:t>Dans cette hypothèse, la CCVCC ne dispose d’aucune marge de manœuvre à horizon 2024 : CAF nette négative.</a:t>
            </a:r>
            <a:endParaRPr lang="fr-FR" sz="110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sz="1400" dirty="0">
              <a:solidFill>
                <a:schemeClr val="tx1"/>
              </a:solidFill>
              <a:cs typeface="Calibri" panose="020F0502020204030204" pitchFamily="34" charset="0"/>
            </a:endParaRPr>
          </a:p>
        </p:txBody>
      </p:sp>
      <p:pic>
        <p:nvPicPr>
          <p:cNvPr id="2" name="Image 1">
            <a:extLst>
              <a:ext uri="{FF2B5EF4-FFF2-40B4-BE49-F238E27FC236}">
                <a16:creationId xmlns:a16="http://schemas.microsoft.com/office/drawing/2014/main" id="{BBE7F4A4-BAD5-4D22-BB5D-7834B62D1896}"/>
              </a:ext>
            </a:extLst>
          </p:cNvPr>
          <p:cNvPicPr>
            <a:picLocks noChangeAspect="1"/>
          </p:cNvPicPr>
          <p:nvPr/>
        </p:nvPicPr>
        <p:blipFill>
          <a:blip r:embed="rId3"/>
          <a:stretch>
            <a:fillRect/>
          </a:stretch>
        </p:blipFill>
        <p:spPr>
          <a:xfrm>
            <a:off x="1403648" y="1784363"/>
            <a:ext cx="6017473" cy="3896981"/>
          </a:xfrm>
          <a:prstGeom prst="rect">
            <a:avLst/>
          </a:prstGeom>
        </p:spPr>
      </p:pic>
    </p:spTree>
    <p:extLst>
      <p:ext uri="{BB962C8B-B14F-4D97-AF65-F5344CB8AC3E}">
        <p14:creationId xmlns:p14="http://schemas.microsoft.com/office/powerpoint/2010/main" val="59633556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28</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04009" y="1021092"/>
            <a:ext cx="8280920" cy="5391880"/>
          </a:xfrm>
        </p:spPr>
        <p:txBody>
          <a:bodyPr/>
          <a:lstStyle/>
          <a:p>
            <a:pPr marL="0" indent="0">
              <a:spcBef>
                <a:spcPts val="600"/>
              </a:spcBef>
              <a:buNone/>
            </a:pPr>
            <a:r>
              <a:rPr lang="fr-FR" sz="1600" dirty="0">
                <a:solidFill>
                  <a:schemeClr val="tx1"/>
                </a:solidFill>
                <a:cs typeface="Calibri" panose="020F0502020204030204" pitchFamily="34" charset="0"/>
              </a:rPr>
              <a:t>Les résultats des simulations </a:t>
            </a:r>
          </a:p>
          <a:p>
            <a:pPr marL="0" indent="0">
              <a:spcBef>
                <a:spcPts val="600"/>
              </a:spcBef>
              <a:buNone/>
            </a:pPr>
            <a:endParaRPr lang="fr-FR" sz="1600" dirty="0">
              <a:solidFill>
                <a:schemeClr val="tx1"/>
              </a:solidFill>
              <a:cs typeface="Calibri" panose="020F0502020204030204" pitchFamily="34" charset="0"/>
            </a:endParaRPr>
          </a:p>
          <a:p>
            <a:pPr marL="0" indent="0">
              <a:spcBef>
                <a:spcPts val="600"/>
              </a:spcBef>
              <a:buNone/>
            </a:pPr>
            <a:r>
              <a:rPr lang="fr-FR" sz="1600" dirty="0">
                <a:solidFill>
                  <a:schemeClr val="tx1"/>
                </a:solidFill>
                <a:cs typeface="Calibri" panose="020F0502020204030204" pitchFamily="34" charset="0"/>
              </a:rPr>
              <a:t>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534363" y="1268760"/>
            <a:ext cx="8505847"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fr-FR" sz="1400" dirty="0">
                <a:solidFill>
                  <a:schemeClr val="tx1"/>
                </a:solidFill>
                <a:cs typeface="Calibri" panose="020F0502020204030204" pitchFamily="34" charset="0"/>
              </a:rPr>
              <a:t>Une variante : l’impact d’une baisse des IFER (-300 k€) et d’une hausse des dépenses GEMAPI (500 k€ - hypothèse d’école) à compter de 2020, sans mise en place de la taxe</a:t>
            </a:r>
            <a:endParaRPr lang="fr-FR" sz="110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sz="1400" dirty="0">
              <a:solidFill>
                <a:schemeClr val="tx1"/>
              </a:solidFill>
              <a:cs typeface="Calibri" panose="020F0502020204030204" pitchFamily="34" charset="0"/>
            </a:endParaRPr>
          </a:p>
        </p:txBody>
      </p:sp>
      <p:pic>
        <p:nvPicPr>
          <p:cNvPr id="3" name="Image 2">
            <a:extLst>
              <a:ext uri="{FF2B5EF4-FFF2-40B4-BE49-F238E27FC236}">
                <a16:creationId xmlns:a16="http://schemas.microsoft.com/office/drawing/2014/main" id="{6D63EB29-156C-41E6-8B7F-72AB2C7FAA53}"/>
              </a:ext>
            </a:extLst>
          </p:cNvPr>
          <p:cNvPicPr>
            <a:picLocks noChangeAspect="1"/>
          </p:cNvPicPr>
          <p:nvPr/>
        </p:nvPicPr>
        <p:blipFill>
          <a:blip r:embed="rId3"/>
          <a:stretch>
            <a:fillRect/>
          </a:stretch>
        </p:blipFill>
        <p:spPr>
          <a:xfrm>
            <a:off x="685349" y="2004566"/>
            <a:ext cx="8100392" cy="3719156"/>
          </a:xfrm>
          <a:prstGeom prst="rect">
            <a:avLst/>
          </a:prstGeom>
        </p:spPr>
      </p:pic>
    </p:spTree>
    <p:extLst>
      <p:ext uri="{BB962C8B-B14F-4D97-AF65-F5344CB8AC3E}">
        <p14:creationId xmlns:p14="http://schemas.microsoft.com/office/powerpoint/2010/main" val="88268626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29</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04009" y="1021092"/>
            <a:ext cx="8280920" cy="5391880"/>
          </a:xfrm>
        </p:spPr>
        <p:txBody>
          <a:bodyPr/>
          <a:lstStyle/>
          <a:p>
            <a:pPr marL="0" indent="0">
              <a:spcBef>
                <a:spcPts val="600"/>
              </a:spcBef>
              <a:buNone/>
            </a:pPr>
            <a:r>
              <a:rPr lang="fr-FR" sz="1600" dirty="0">
                <a:solidFill>
                  <a:schemeClr val="tx1"/>
                </a:solidFill>
                <a:cs typeface="Calibri" panose="020F0502020204030204" pitchFamily="34" charset="0"/>
              </a:rPr>
              <a:t>Une analyse comparée avec les autres EPCI du Loir et Cher : </a:t>
            </a:r>
            <a:r>
              <a:rPr lang="fr-FR" sz="1600" dirty="0">
                <a:solidFill>
                  <a:schemeClr val="accent1"/>
                </a:solidFill>
                <a:cs typeface="Calibri" panose="020F0502020204030204" pitchFamily="34" charset="0"/>
              </a:rPr>
              <a:t>les dépenses d’équipement par habitant)</a:t>
            </a:r>
          </a:p>
          <a:p>
            <a:pPr marL="0" indent="0">
              <a:spcBef>
                <a:spcPts val="600"/>
              </a:spcBef>
              <a:buNone/>
            </a:pPr>
            <a:endParaRPr lang="fr-FR" sz="1600" dirty="0">
              <a:solidFill>
                <a:schemeClr val="tx1"/>
              </a:solidFill>
              <a:cs typeface="Calibri" panose="020F0502020204030204" pitchFamily="34" charset="0"/>
            </a:endParaRPr>
          </a:p>
          <a:p>
            <a:pPr marL="0" indent="0">
              <a:spcBef>
                <a:spcPts val="600"/>
              </a:spcBef>
              <a:buNone/>
            </a:pPr>
            <a:r>
              <a:rPr lang="fr-FR" sz="1600" dirty="0">
                <a:solidFill>
                  <a:schemeClr val="tx1"/>
                </a:solidFill>
                <a:cs typeface="Calibri" panose="020F0502020204030204" pitchFamily="34" charset="0"/>
              </a:rPr>
              <a:t>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534363" y="1268760"/>
            <a:ext cx="8505847"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endParaRPr lang="fr-FR" sz="1400" dirty="0">
              <a:solidFill>
                <a:schemeClr val="tx1"/>
              </a:solidFill>
              <a:cs typeface="Calibri" panose="020F0502020204030204" pitchFamily="34" charset="0"/>
            </a:endParaRPr>
          </a:p>
          <a:p>
            <a:pPr>
              <a:buFont typeface="Arial" panose="020B0604020202020204" pitchFamily="34" charset="0"/>
              <a:buChar char="•"/>
            </a:pPr>
            <a:r>
              <a:rPr lang="fr-FR" sz="1400" dirty="0">
                <a:solidFill>
                  <a:schemeClr val="tx1"/>
                </a:solidFill>
                <a:cs typeface="Calibri" panose="020F0502020204030204" pitchFamily="34" charset="0"/>
              </a:rPr>
              <a:t>Données DGFIP 2016 et 2017</a:t>
            </a:r>
            <a:endParaRPr lang="fr-FR" sz="110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sz="1400" dirty="0">
              <a:solidFill>
                <a:schemeClr val="tx1"/>
              </a:solidFill>
              <a:cs typeface="Calibri" panose="020F0502020204030204" pitchFamily="34" charset="0"/>
            </a:endParaRPr>
          </a:p>
        </p:txBody>
      </p:sp>
      <p:pic>
        <p:nvPicPr>
          <p:cNvPr id="4" name="Image 3">
            <a:extLst>
              <a:ext uri="{FF2B5EF4-FFF2-40B4-BE49-F238E27FC236}">
                <a16:creationId xmlns:a16="http://schemas.microsoft.com/office/drawing/2014/main" id="{21EEF9A9-12FA-471C-BD82-FAE949EB320A}"/>
              </a:ext>
            </a:extLst>
          </p:cNvPr>
          <p:cNvPicPr>
            <a:picLocks noChangeAspect="1"/>
          </p:cNvPicPr>
          <p:nvPr/>
        </p:nvPicPr>
        <p:blipFill>
          <a:blip r:embed="rId3"/>
          <a:stretch>
            <a:fillRect/>
          </a:stretch>
        </p:blipFill>
        <p:spPr>
          <a:xfrm>
            <a:off x="755576" y="1794381"/>
            <a:ext cx="7470576" cy="3876945"/>
          </a:xfrm>
          <a:prstGeom prst="rect">
            <a:avLst/>
          </a:prstGeom>
        </p:spPr>
      </p:pic>
      <p:sp>
        <p:nvSpPr>
          <p:cNvPr id="2" name="ZoneTexte 1">
            <a:extLst>
              <a:ext uri="{FF2B5EF4-FFF2-40B4-BE49-F238E27FC236}">
                <a16:creationId xmlns:a16="http://schemas.microsoft.com/office/drawing/2014/main" id="{24837775-17A0-4317-A513-E507BC74FCA6}"/>
              </a:ext>
            </a:extLst>
          </p:cNvPr>
          <p:cNvSpPr txBox="1"/>
          <p:nvPr/>
        </p:nvSpPr>
        <p:spPr>
          <a:xfrm>
            <a:off x="683568" y="5673727"/>
            <a:ext cx="3240360" cy="523220"/>
          </a:xfrm>
          <a:prstGeom prst="rect">
            <a:avLst/>
          </a:prstGeom>
          <a:noFill/>
        </p:spPr>
        <p:txBody>
          <a:bodyPr wrap="square" rtlCol="0">
            <a:spAutoFit/>
          </a:bodyPr>
          <a:lstStyle/>
          <a:p>
            <a:r>
              <a:rPr lang="fr-FR" sz="1400" dirty="0"/>
              <a:t>NB : un ratio ne peut à lui seul résumer une situation financière.</a:t>
            </a:r>
          </a:p>
        </p:txBody>
      </p:sp>
    </p:spTree>
    <p:extLst>
      <p:ext uri="{BB962C8B-B14F-4D97-AF65-F5344CB8AC3E}">
        <p14:creationId xmlns:p14="http://schemas.microsoft.com/office/powerpoint/2010/main" val="164233748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3</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611560" y="1113704"/>
            <a:ext cx="8210237" cy="3240360"/>
          </a:xfrm>
        </p:spPr>
        <p:txBody>
          <a:bodyPr/>
          <a:lstStyle/>
          <a:p>
            <a:pPr marL="0" indent="0">
              <a:spcBef>
                <a:spcPts val="600"/>
              </a:spcBef>
              <a:buNone/>
            </a:pPr>
            <a:r>
              <a:rPr lang="fr-FR" sz="1600" dirty="0">
                <a:solidFill>
                  <a:schemeClr val="tx1"/>
                </a:solidFill>
                <a:cs typeface="Calibri" panose="020F0502020204030204" pitchFamily="34" charset="0"/>
              </a:rPr>
              <a:t>Le ROB – rapport sur les orientations budgétaires - est défini à l’article L2312-1 du CGCT</a:t>
            </a:r>
          </a:p>
          <a:p>
            <a:pPr>
              <a:spcBef>
                <a:spcPts val="600"/>
              </a:spcBef>
              <a:buFontTx/>
              <a:buChar char="-"/>
            </a:pPr>
            <a:r>
              <a:rPr lang="fr-FR" sz="1400" dirty="0">
                <a:solidFill>
                  <a:schemeClr val="tx1"/>
                </a:solidFill>
                <a:cs typeface="Calibri" panose="020F0502020204030204" pitchFamily="34" charset="0"/>
              </a:rPr>
              <a:t>Il doit contenir :</a:t>
            </a:r>
          </a:p>
          <a:p>
            <a:pPr lvl="1">
              <a:spcBef>
                <a:spcPts val="0"/>
              </a:spcBef>
              <a:buFontTx/>
              <a:buChar char="-"/>
            </a:pPr>
            <a:r>
              <a:rPr lang="fr-FR" sz="1200" dirty="0">
                <a:solidFill>
                  <a:schemeClr val="tx1"/>
                </a:solidFill>
                <a:cs typeface="Calibri" panose="020F0502020204030204" pitchFamily="34" charset="0"/>
              </a:rPr>
              <a:t>1° Les orientations budgétaires envisagées par la commune portant sur les évolutions prévisionnelles des dépenses et des recettes, en fonctionnement comme en investissement. Sont notamment précisées les hypothèses d'évolution retenues pour construire le projet de budget, notamment en matière de concours financiers, de fiscalité, de tarification, de subventions ainsi que les principales évolutions relatives aux relations financières entre la commune et l'établissement public de coopération intercommunale à fiscalité propre dont elle est membre. </a:t>
            </a:r>
          </a:p>
          <a:p>
            <a:pPr lvl="1">
              <a:buFontTx/>
              <a:buChar char="-"/>
            </a:pPr>
            <a:r>
              <a:rPr lang="fr-FR" sz="1200" dirty="0">
                <a:solidFill>
                  <a:schemeClr val="tx1"/>
                </a:solidFill>
                <a:cs typeface="Calibri" panose="020F0502020204030204" pitchFamily="34" charset="0"/>
              </a:rPr>
              <a:t>2° La présentation des engagements pluriannuels, notamment les orientations envisagées en matière de programmation d'investissement comportant une prévision des dépenses et des recettes. Le rapport présente, le cas échéant, les orientations en matière d'autorisation de programme. </a:t>
            </a:r>
          </a:p>
          <a:p>
            <a:pPr lvl="1">
              <a:buFontTx/>
              <a:buChar char="-"/>
            </a:pPr>
            <a:r>
              <a:rPr lang="fr-FR" sz="1200" dirty="0">
                <a:solidFill>
                  <a:schemeClr val="tx1"/>
                </a:solidFill>
                <a:cs typeface="Calibri" panose="020F0502020204030204" pitchFamily="34" charset="0"/>
              </a:rPr>
              <a:t>3° Des informations relatives à la structure et la gestion de l'encours de dette contractée et les perspectives pour le projet de budget. Elles présentent notamment le profil de l'encours de dette que vise la collectivité pour la fin de l'exercice auquel se rapporte le projet de budget. </a:t>
            </a:r>
          </a:p>
          <a:p>
            <a:pPr lvl="1">
              <a:buFontTx/>
              <a:buChar char="-"/>
            </a:pPr>
            <a:r>
              <a:rPr lang="fr-FR" sz="1200" dirty="0">
                <a:solidFill>
                  <a:schemeClr val="tx1"/>
                </a:solidFill>
                <a:cs typeface="Calibri" panose="020F0502020204030204" pitchFamily="34" charset="0"/>
              </a:rPr>
              <a:t>Les orientations visées aux 1°, 2° et 3° devront permettre d'évaluer l'évolution prévisionnelle du niveau d'épargne brute, d'épargne nette et de l'endettement à la fin de l'exercice auquel se rapporte le projet de budget. </a:t>
            </a:r>
          </a:p>
          <a:p>
            <a:pPr lvl="1">
              <a:buFontTx/>
              <a:buChar char="-"/>
            </a:pPr>
            <a:r>
              <a:rPr lang="fr-FR" sz="1200" dirty="0">
                <a:solidFill>
                  <a:schemeClr val="tx1"/>
                </a:solidFill>
                <a:cs typeface="Calibri" panose="020F0502020204030204" pitchFamily="34" charset="0"/>
              </a:rPr>
              <a:t> Dans les communes de plus de 10 000 habitants, les établissements publics de coopération intercommunale de plus de 10 000 habitants et qui comprennent au moins une commune de 3 500 habitants, les départements, le rapport comporte également les informations relatives:</a:t>
            </a:r>
          </a:p>
          <a:p>
            <a:pPr lvl="1">
              <a:buFontTx/>
              <a:buChar char="-"/>
            </a:pPr>
            <a:r>
              <a:rPr lang="fr-FR" sz="1200" dirty="0">
                <a:solidFill>
                  <a:schemeClr val="tx1"/>
                </a:solidFill>
                <a:cs typeface="Calibri" panose="020F0502020204030204" pitchFamily="34" charset="0"/>
              </a:rPr>
              <a:t> - à la structure des effectifs ; </a:t>
            </a:r>
          </a:p>
          <a:p>
            <a:pPr lvl="1">
              <a:buFontTx/>
              <a:buChar char="-"/>
            </a:pPr>
            <a:r>
              <a:rPr lang="fr-FR" sz="1200" dirty="0">
                <a:solidFill>
                  <a:schemeClr val="tx1"/>
                </a:solidFill>
                <a:cs typeface="Calibri" panose="020F0502020204030204" pitchFamily="34" charset="0"/>
              </a:rPr>
              <a:t>- aux dépenses de personnel comportant notamment des éléments sur la rémunération tels que les traitements indiciaires, les régimes indemnitaires, les bonifications indiciaires, les heures supplémentaires rémunérées et les avantages en nature ; </a:t>
            </a:r>
          </a:p>
          <a:p>
            <a:pPr lvl="1">
              <a:buFontTx/>
              <a:buChar char="-"/>
            </a:pPr>
            <a:r>
              <a:rPr lang="fr-FR" sz="1200" dirty="0">
                <a:solidFill>
                  <a:schemeClr val="tx1"/>
                </a:solidFill>
                <a:cs typeface="Calibri" panose="020F0502020204030204" pitchFamily="34" charset="0"/>
              </a:rPr>
              <a:t>- à la durée effective du travail.</a:t>
            </a:r>
          </a:p>
          <a:p>
            <a:pPr>
              <a:spcBef>
                <a:spcPts val="600"/>
              </a:spcBef>
              <a:buFontTx/>
              <a:buChar char="-"/>
            </a:pPr>
            <a:endParaRPr lang="fr-FR" dirty="0">
              <a:solidFill>
                <a:schemeClr val="tx1"/>
              </a:solidFill>
              <a:cs typeface="Calibri" panose="020F0502020204030204" pitchFamily="34" charset="0"/>
            </a:endParaRPr>
          </a:p>
          <a:p>
            <a:pPr>
              <a:spcBef>
                <a:spcPts val="600"/>
              </a:spcBef>
              <a:buFontTx/>
              <a:buChar char="-"/>
            </a:pPr>
            <a:endParaRPr lang="fr-FR" dirty="0">
              <a:solidFill>
                <a:schemeClr val="tx1"/>
              </a:solidFill>
              <a:cs typeface="Calibri" panose="020F0502020204030204" pitchFamily="34" charset="0"/>
            </a:endParaRPr>
          </a:p>
          <a:p>
            <a:pPr>
              <a:spcBef>
                <a:spcPts val="600"/>
              </a:spcBef>
              <a:buFontTx/>
              <a:buChar char="-"/>
            </a:pPr>
            <a:endParaRPr lang="fr-FR" dirty="0">
              <a:solidFill>
                <a:schemeClr val="tx1"/>
              </a:solidFill>
              <a:cs typeface="Calibri" panose="020F0502020204030204" pitchFamily="34" charset="0"/>
            </a:endParaRPr>
          </a:p>
          <a:p>
            <a:pPr>
              <a:spcBef>
                <a:spcPts val="600"/>
              </a:spcBef>
              <a:buFontTx/>
              <a:buChar char="-"/>
            </a:pPr>
            <a:endParaRPr lang="fr-FR" dirty="0">
              <a:solidFill>
                <a:schemeClr val="tx1"/>
              </a:solidFill>
              <a:cs typeface="Calibri" panose="020F0502020204030204" pitchFamily="34" charset="0"/>
            </a:endParaRPr>
          </a:p>
          <a:p>
            <a:pPr>
              <a:spcBef>
                <a:spcPts val="600"/>
              </a:spcBef>
              <a:buFontTx/>
              <a:buChar char="-"/>
            </a:pPr>
            <a:endParaRPr lang="fr-FR" dirty="0">
              <a:solidFill>
                <a:schemeClr val="tx1"/>
              </a:solidFill>
              <a:cs typeface="Calibri" panose="020F0502020204030204" pitchFamily="34" charset="0"/>
            </a:endParaRPr>
          </a:p>
          <a:p>
            <a:pPr>
              <a:spcBef>
                <a:spcPts val="600"/>
              </a:spcBef>
              <a:buFontTx/>
              <a:buChar char="-"/>
            </a:pPr>
            <a:endParaRPr lang="fr-FR" dirty="0">
              <a:solidFill>
                <a:schemeClr val="tx1"/>
              </a:solidFill>
              <a:cs typeface="Calibri" panose="020F0502020204030204" pitchFamily="34" charset="0"/>
            </a:endParaRPr>
          </a:p>
          <a:p>
            <a:pPr>
              <a:spcBef>
                <a:spcPts val="600"/>
              </a:spcBef>
              <a:buFontTx/>
              <a:buChar char="-"/>
            </a:pPr>
            <a:endParaRPr lang="fr-FR" dirty="0">
              <a:solidFill>
                <a:schemeClr val="tx1"/>
              </a:solidFill>
              <a:cs typeface="Calibri" panose="020F0502020204030204" pitchFamily="34" charset="0"/>
            </a:endParaRPr>
          </a:p>
          <a:p>
            <a:pPr marL="0" indent="0">
              <a:spcBef>
                <a:spcPts val="600"/>
              </a:spcBef>
              <a:buNone/>
            </a:pPr>
            <a:endParaRPr lang="fr-FR"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06179" y="1088552"/>
            <a:ext cx="360040" cy="288032"/>
          </a:xfrm>
          <a:prstGeom prst="rightArrow">
            <a:avLst/>
          </a:prstGeom>
          <a:solidFill>
            <a:schemeClr val="bg2">
              <a:lumMod val="50000"/>
            </a:schemeClr>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62772" y="278920"/>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Introduction : le cadre législatif et réglementaire du rapport sur les orientations budgétaires </a:t>
            </a:r>
          </a:p>
        </p:txBody>
      </p:sp>
    </p:spTree>
    <p:extLst>
      <p:ext uri="{BB962C8B-B14F-4D97-AF65-F5344CB8AC3E}">
        <p14:creationId xmlns:p14="http://schemas.microsoft.com/office/powerpoint/2010/main" val="244726909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30</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04009" y="1021092"/>
            <a:ext cx="8280920" cy="5391880"/>
          </a:xfrm>
        </p:spPr>
        <p:txBody>
          <a:bodyPr/>
          <a:lstStyle/>
          <a:p>
            <a:pPr marL="0" indent="0">
              <a:spcBef>
                <a:spcPts val="600"/>
              </a:spcBef>
              <a:buNone/>
            </a:pPr>
            <a:r>
              <a:rPr lang="fr-FR" sz="1600" dirty="0">
                <a:solidFill>
                  <a:schemeClr val="tx1"/>
                </a:solidFill>
                <a:cs typeface="Calibri" panose="020F0502020204030204" pitchFamily="34" charset="0"/>
              </a:rPr>
              <a:t>Une analyse comparée avec les autres EPCI du Loir et Cher : </a:t>
            </a:r>
            <a:r>
              <a:rPr lang="fr-FR" sz="1600" dirty="0">
                <a:solidFill>
                  <a:schemeClr val="accent1"/>
                </a:solidFill>
                <a:cs typeface="Calibri" panose="020F0502020204030204" pitchFamily="34" charset="0"/>
              </a:rPr>
              <a:t>la CAF nette / habitant</a:t>
            </a:r>
          </a:p>
          <a:p>
            <a:pPr marL="0" indent="0">
              <a:spcBef>
                <a:spcPts val="600"/>
              </a:spcBef>
              <a:buNone/>
            </a:pPr>
            <a:endParaRPr lang="fr-FR" sz="1600" dirty="0">
              <a:solidFill>
                <a:schemeClr val="tx1"/>
              </a:solidFill>
              <a:cs typeface="Calibri" panose="020F0502020204030204" pitchFamily="34" charset="0"/>
            </a:endParaRPr>
          </a:p>
          <a:p>
            <a:pPr marL="0" indent="0">
              <a:spcBef>
                <a:spcPts val="600"/>
              </a:spcBef>
              <a:buNone/>
            </a:pPr>
            <a:r>
              <a:rPr lang="fr-FR" sz="1600" dirty="0">
                <a:solidFill>
                  <a:schemeClr val="tx1"/>
                </a:solidFill>
                <a:cs typeface="Calibri" panose="020F0502020204030204" pitchFamily="34" charset="0"/>
              </a:rPr>
              <a:t>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534363" y="1268760"/>
            <a:ext cx="8505847"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fr-FR" sz="1400" dirty="0">
                <a:solidFill>
                  <a:schemeClr val="tx1"/>
                </a:solidFill>
                <a:cs typeface="Calibri" panose="020F0502020204030204" pitchFamily="34" charset="0"/>
              </a:rPr>
              <a:t>Données DGFIP 2016 et 2017</a:t>
            </a:r>
            <a:endParaRPr lang="fr-FR" sz="110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sz="1400" dirty="0">
              <a:solidFill>
                <a:schemeClr val="tx1"/>
              </a:solidFill>
              <a:cs typeface="Calibri" panose="020F0502020204030204" pitchFamily="34" charset="0"/>
            </a:endParaRPr>
          </a:p>
        </p:txBody>
      </p:sp>
      <p:pic>
        <p:nvPicPr>
          <p:cNvPr id="3" name="Image 2">
            <a:extLst>
              <a:ext uri="{FF2B5EF4-FFF2-40B4-BE49-F238E27FC236}">
                <a16:creationId xmlns:a16="http://schemas.microsoft.com/office/drawing/2014/main" id="{6BCDBCC3-15C0-4FA7-813A-5C756E570559}"/>
              </a:ext>
            </a:extLst>
          </p:cNvPr>
          <p:cNvPicPr>
            <a:picLocks noChangeAspect="1"/>
          </p:cNvPicPr>
          <p:nvPr/>
        </p:nvPicPr>
        <p:blipFill>
          <a:blip r:embed="rId3"/>
          <a:stretch>
            <a:fillRect/>
          </a:stretch>
        </p:blipFill>
        <p:spPr>
          <a:xfrm>
            <a:off x="683567" y="1597157"/>
            <a:ext cx="8048551" cy="4202648"/>
          </a:xfrm>
          <a:prstGeom prst="rect">
            <a:avLst/>
          </a:prstGeom>
        </p:spPr>
      </p:pic>
      <p:sp>
        <p:nvSpPr>
          <p:cNvPr id="10" name="ZoneTexte 9">
            <a:extLst>
              <a:ext uri="{FF2B5EF4-FFF2-40B4-BE49-F238E27FC236}">
                <a16:creationId xmlns:a16="http://schemas.microsoft.com/office/drawing/2014/main" id="{7BEAAF91-5034-4B7C-8637-03C7CFFF0395}"/>
              </a:ext>
            </a:extLst>
          </p:cNvPr>
          <p:cNvSpPr txBox="1"/>
          <p:nvPr/>
        </p:nvSpPr>
        <p:spPr>
          <a:xfrm>
            <a:off x="683568" y="5786100"/>
            <a:ext cx="3240360" cy="523220"/>
          </a:xfrm>
          <a:prstGeom prst="rect">
            <a:avLst/>
          </a:prstGeom>
          <a:noFill/>
        </p:spPr>
        <p:txBody>
          <a:bodyPr wrap="square" rtlCol="0">
            <a:spAutoFit/>
          </a:bodyPr>
          <a:lstStyle/>
          <a:p>
            <a:r>
              <a:rPr lang="fr-FR" sz="1400" dirty="0"/>
              <a:t>NB : un ratio ne peut à lui seul résumer une situation financière.</a:t>
            </a:r>
          </a:p>
        </p:txBody>
      </p:sp>
    </p:spTree>
    <p:extLst>
      <p:ext uri="{BB962C8B-B14F-4D97-AF65-F5344CB8AC3E}">
        <p14:creationId xmlns:p14="http://schemas.microsoft.com/office/powerpoint/2010/main" val="7274678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31</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04009" y="1021092"/>
            <a:ext cx="8280920" cy="5391880"/>
          </a:xfrm>
        </p:spPr>
        <p:txBody>
          <a:bodyPr/>
          <a:lstStyle/>
          <a:p>
            <a:pPr marL="0" indent="0">
              <a:spcBef>
                <a:spcPts val="600"/>
              </a:spcBef>
              <a:buNone/>
            </a:pPr>
            <a:r>
              <a:rPr lang="fr-FR" sz="1600" dirty="0">
                <a:solidFill>
                  <a:schemeClr val="tx1"/>
                </a:solidFill>
                <a:cs typeface="Calibri" panose="020F0502020204030204" pitchFamily="34" charset="0"/>
              </a:rPr>
              <a:t>Une analyse comparée avec les autres EPCI du Loir et Cher : </a:t>
            </a:r>
            <a:r>
              <a:rPr lang="fr-FR" sz="1600" dirty="0">
                <a:solidFill>
                  <a:schemeClr val="accent1"/>
                </a:solidFill>
                <a:cs typeface="Calibri" panose="020F0502020204030204" pitchFamily="34" charset="0"/>
              </a:rPr>
              <a:t>la dette / CAF (en années)</a:t>
            </a:r>
          </a:p>
          <a:p>
            <a:pPr marL="0" indent="0">
              <a:spcBef>
                <a:spcPts val="600"/>
              </a:spcBef>
              <a:buNone/>
            </a:pPr>
            <a:endParaRPr lang="fr-FR" sz="1600" dirty="0">
              <a:solidFill>
                <a:schemeClr val="tx1"/>
              </a:solidFill>
              <a:cs typeface="Calibri" panose="020F0502020204030204" pitchFamily="34" charset="0"/>
            </a:endParaRPr>
          </a:p>
          <a:p>
            <a:pPr marL="0" indent="0">
              <a:spcBef>
                <a:spcPts val="600"/>
              </a:spcBef>
              <a:buNone/>
            </a:pPr>
            <a:r>
              <a:rPr lang="fr-FR" sz="1600" dirty="0">
                <a:solidFill>
                  <a:schemeClr val="tx1"/>
                </a:solidFill>
                <a:cs typeface="Calibri" panose="020F0502020204030204" pitchFamily="34" charset="0"/>
              </a:rPr>
              <a:t>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534363" y="1268760"/>
            <a:ext cx="8505847"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fr-FR" sz="1400" dirty="0">
                <a:solidFill>
                  <a:schemeClr val="tx1"/>
                </a:solidFill>
                <a:cs typeface="Calibri" panose="020F0502020204030204" pitchFamily="34" charset="0"/>
              </a:rPr>
              <a:t>Données DGFIP 2016 et 2017</a:t>
            </a:r>
            <a:endParaRPr lang="fr-FR" sz="110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sz="1400" dirty="0">
              <a:solidFill>
                <a:schemeClr val="tx1"/>
              </a:solidFill>
              <a:cs typeface="Calibri" panose="020F0502020204030204" pitchFamily="34" charset="0"/>
            </a:endParaRPr>
          </a:p>
        </p:txBody>
      </p:sp>
      <p:pic>
        <p:nvPicPr>
          <p:cNvPr id="2" name="Image 1">
            <a:extLst>
              <a:ext uri="{FF2B5EF4-FFF2-40B4-BE49-F238E27FC236}">
                <a16:creationId xmlns:a16="http://schemas.microsoft.com/office/drawing/2014/main" id="{6584AB3C-E9D3-4798-A332-50415271D045}"/>
              </a:ext>
            </a:extLst>
          </p:cNvPr>
          <p:cNvPicPr>
            <a:picLocks noChangeAspect="1"/>
          </p:cNvPicPr>
          <p:nvPr/>
        </p:nvPicPr>
        <p:blipFill>
          <a:blip r:embed="rId3"/>
          <a:stretch>
            <a:fillRect/>
          </a:stretch>
        </p:blipFill>
        <p:spPr>
          <a:xfrm>
            <a:off x="713922" y="1595939"/>
            <a:ext cx="7926069" cy="4319585"/>
          </a:xfrm>
          <a:prstGeom prst="rect">
            <a:avLst/>
          </a:prstGeom>
        </p:spPr>
      </p:pic>
      <p:sp>
        <p:nvSpPr>
          <p:cNvPr id="10" name="ZoneTexte 9">
            <a:extLst>
              <a:ext uri="{FF2B5EF4-FFF2-40B4-BE49-F238E27FC236}">
                <a16:creationId xmlns:a16="http://schemas.microsoft.com/office/drawing/2014/main" id="{23448893-0C20-4759-A8BE-8ACBBB4F0C06}"/>
              </a:ext>
            </a:extLst>
          </p:cNvPr>
          <p:cNvSpPr txBox="1"/>
          <p:nvPr/>
        </p:nvSpPr>
        <p:spPr>
          <a:xfrm>
            <a:off x="611560" y="5798825"/>
            <a:ext cx="3240360" cy="523220"/>
          </a:xfrm>
          <a:prstGeom prst="rect">
            <a:avLst/>
          </a:prstGeom>
          <a:noFill/>
        </p:spPr>
        <p:txBody>
          <a:bodyPr wrap="square" rtlCol="0">
            <a:spAutoFit/>
          </a:bodyPr>
          <a:lstStyle/>
          <a:p>
            <a:r>
              <a:rPr lang="fr-FR" sz="1400" dirty="0"/>
              <a:t>NB : un ratio ne peut à lui seul résumer une situation financière.</a:t>
            </a:r>
          </a:p>
        </p:txBody>
      </p:sp>
    </p:spTree>
    <p:extLst>
      <p:ext uri="{BB962C8B-B14F-4D97-AF65-F5344CB8AC3E}">
        <p14:creationId xmlns:p14="http://schemas.microsoft.com/office/powerpoint/2010/main" val="324428717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32</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04009" y="1021092"/>
            <a:ext cx="8280920" cy="5391880"/>
          </a:xfrm>
        </p:spPr>
        <p:txBody>
          <a:bodyPr/>
          <a:lstStyle/>
          <a:p>
            <a:pPr marL="0" indent="0">
              <a:spcBef>
                <a:spcPts val="600"/>
              </a:spcBef>
              <a:buNone/>
            </a:pPr>
            <a:r>
              <a:rPr lang="fr-FR" sz="1600" dirty="0">
                <a:solidFill>
                  <a:schemeClr val="tx1"/>
                </a:solidFill>
                <a:cs typeface="Calibri" panose="020F0502020204030204" pitchFamily="34" charset="0"/>
              </a:rPr>
              <a:t>La situation financière comparée des communes de la CCVCC : </a:t>
            </a:r>
            <a:r>
              <a:rPr lang="fr-FR" sz="1600" dirty="0">
                <a:solidFill>
                  <a:schemeClr val="accent1"/>
                </a:solidFill>
                <a:cs typeface="Calibri" panose="020F0502020204030204" pitchFamily="34" charset="0"/>
              </a:rPr>
              <a:t>la CAF nette (en € par habitant)</a:t>
            </a:r>
          </a:p>
          <a:p>
            <a:pPr marL="0" indent="0">
              <a:spcBef>
                <a:spcPts val="600"/>
              </a:spcBef>
              <a:buNone/>
            </a:pPr>
            <a:endParaRPr lang="fr-FR" sz="1600" dirty="0">
              <a:solidFill>
                <a:schemeClr val="tx1"/>
              </a:solidFill>
              <a:cs typeface="Calibri" panose="020F0502020204030204" pitchFamily="34" charset="0"/>
            </a:endParaRPr>
          </a:p>
          <a:p>
            <a:pPr marL="0" indent="0">
              <a:spcBef>
                <a:spcPts val="600"/>
              </a:spcBef>
              <a:buNone/>
            </a:pPr>
            <a:r>
              <a:rPr lang="fr-FR" sz="1600" dirty="0">
                <a:solidFill>
                  <a:schemeClr val="tx1"/>
                </a:solidFill>
                <a:cs typeface="Calibri" panose="020F0502020204030204" pitchFamily="34" charset="0"/>
              </a:rPr>
              <a:t>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3. Une prospective financière de la CCVCC 2019-2024</a:t>
            </a:r>
          </a:p>
        </p:txBody>
      </p:sp>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534363" y="1268760"/>
            <a:ext cx="8505847"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fr-FR" sz="1400" dirty="0">
                <a:solidFill>
                  <a:schemeClr val="tx1"/>
                </a:solidFill>
                <a:cs typeface="Calibri" panose="020F0502020204030204" pitchFamily="34" charset="0"/>
              </a:rPr>
              <a:t>Données DGFIP 2017</a:t>
            </a:r>
            <a:endParaRPr lang="fr-FR" sz="110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sz="1400" dirty="0">
              <a:solidFill>
                <a:schemeClr val="tx1"/>
              </a:solidFill>
              <a:cs typeface="Calibri" panose="020F0502020204030204" pitchFamily="34" charset="0"/>
            </a:endParaRPr>
          </a:p>
        </p:txBody>
      </p:sp>
      <p:pic>
        <p:nvPicPr>
          <p:cNvPr id="4" name="Image 3">
            <a:extLst>
              <a:ext uri="{FF2B5EF4-FFF2-40B4-BE49-F238E27FC236}">
                <a16:creationId xmlns:a16="http://schemas.microsoft.com/office/drawing/2014/main" id="{C78BF123-5EA0-4D8D-A813-20D7013D7EF3}"/>
              </a:ext>
            </a:extLst>
          </p:cNvPr>
          <p:cNvPicPr>
            <a:picLocks noChangeAspect="1"/>
          </p:cNvPicPr>
          <p:nvPr/>
        </p:nvPicPr>
        <p:blipFill>
          <a:blip r:embed="rId3"/>
          <a:stretch>
            <a:fillRect/>
          </a:stretch>
        </p:blipFill>
        <p:spPr>
          <a:xfrm>
            <a:off x="0" y="1556402"/>
            <a:ext cx="9144000" cy="4464496"/>
          </a:xfrm>
          <a:prstGeom prst="rect">
            <a:avLst/>
          </a:prstGeom>
        </p:spPr>
      </p:pic>
      <p:sp>
        <p:nvSpPr>
          <p:cNvPr id="10" name="ZoneTexte 9">
            <a:extLst>
              <a:ext uri="{FF2B5EF4-FFF2-40B4-BE49-F238E27FC236}">
                <a16:creationId xmlns:a16="http://schemas.microsoft.com/office/drawing/2014/main" id="{198216BC-C236-4C4D-A47C-1B2EC975163A}"/>
              </a:ext>
            </a:extLst>
          </p:cNvPr>
          <p:cNvSpPr txBox="1"/>
          <p:nvPr/>
        </p:nvSpPr>
        <p:spPr>
          <a:xfrm>
            <a:off x="504009" y="6021288"/>
            <a:ext cx="6840760" cy="307777"/>
          </a:xfrm>
          <a:prstGeom prst="rect">
            <a:avLst/>
          </a:prstGeom>
          <a:noFill/>
        </p:spPr>
        <p:txBody>
          <a:bodyPr wrap="square" rtlCol="0">
            <a:spAutoFit/>
          </a:bodyPr>
          <a:lstStyle/>
          <a:p>
            <a:r>
              <a:rPr lang="fr-FR" sz="1400" dirty="0"/>
              <a:t>NB : un ratio ne peut à lui seul résumer une situation financière.</a:t>
            </a:r>
          </a:p>
        </p:txBody>
      </p:sp>
    </p:spTree>
    <p:extLst>
      <p:ext uri="{BB962C8B-B14F-4D97-AF65-F5344CB8AC3E}">
        <p14:creationId xmlns:p14="http://schemas.microsoft.com/office/powerpoint/2010/main" val="201105196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33</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04009" y="1021092"/>
            <a:ext cx="8280920" cy="5391880"/>
          </a:xfrm>
        </p:spPr>
        <p:txBody>
          <a:bodyPr/>
          <a:lstStyle/>
          <a:p>
            <a:pPr marL="0" indent="0">
              <a:spcBef>
                <a:spcPts val="600"/>
              </a:spcBef>
              <a:buNone/>
            </a:pPr>
            <a:r>
              <a:rPr lang="fr-FR" sz="1600" dirty="0">
                <a:solidFill>
                  <a:schemeClr val="tx1"/>
                </a:solidFill>
                <a:cs typeface="Calibri" panose="020F0502020204030204" pitchFamily="34" charset="0"/>
              </a:rPr>
              <a:t>Au regard des orientations budgétaires, la CCVCC devra fixer :</a:t>
            </a:r>
          </a:p>
          <a:p>
            <a:pPr marL="0" indent="0">
              <a:spcBef>
                <a:spcPts val="600"/>
              </a:spcBef>
              <a:buNone/>
            </a:pPr>
            <a:endParaRPr lang="fr-FR" sz="1600" dirty="0">
              <a:solidFill>
                <a:schemeClr val="tx1"/>
              </a:solidFill>
              <a:cs typeface="Calibri" panose="020F0502020204030204" pitchFamily="34" charset="0"/>
            </a:endParaRP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5. Les orientations budgétaires de la CCVCC en 2019</a:t>
            </a:r>
          </a:p>
        </p:txBody>
      </p:sp>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504009" y="1486516"/>
            <a:ext cx="7660760"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fr-FR" sz="1400" dirty="0">
                <a:solidFill>
                  <a:schemeClr val="tx1"/>
                </a:solidFill>
                <a:cs typeface="Calibri" panose="020F0502020204030204" pitchFamily="34" charset="0"/>
              </a:rPr>
              <a:t>Ses objectifs concernant :</a:t>
            </a:r>
          </a:p>
          <a:p>
            <a:pPr lvl="1">
              <a:buFontTx/>
              <a:buChar char="-"/>
            </a:pPr>
            <a:r>
              <a:rPr lang="fr-FR" sz="1100" dirty="0">
                <a:solidFill>
                  <a:schemeClr val="tx1"/>
                </a:solidFill>
                <a:cs typeface="Calibri" panose="020F0502020204030204" pitchFamily="34" charset="0"/>
              </a:rPr>
              <a:t>L’évolution des dépenses de fonctionnement, exprimées en valeur et en comptabilité générale de la section de fonctionnement</a:t>
            </a:r>
          </a:p>
          <a:p>
            <a:pPr lvl="1">
              <a:buFontTx/>
              <a:buChar char="-"/>
            </a:pPr>
            <a:r>
              <a:rPr lang="fr-FR" sz="1100" dirty="0">
                <a:solidFill>
                  <a:schemeClr val="tx1"/>
                </a:solidFill>
                <a:cs typeface="Calibri" panose="020F0502020204030204" pitchFamily="34" charset="0"/>
              </a:rPr>
              <a:t>L’évolution de son besoin de financement annuel calculé comme les emprunts minorés des remboursements de dette</a:t>
            </a:r>
          </a:p>
          <a:p>
            <a:pPr lvl="1">
              <a:buFontTx/>
              <a:buChar char="-"/>
            </a:pPr>
            <a:r>
              <a:rPr lang="fr-FR" sz="1100" dirty="0">
                <a:solidFill>
                  <a:schemeClr val="tx1"/>
                </a:solidFill>
                <a:cs typeface="Calibri" panose="020F0502020204030204" pitchFamily="34" charset="0"/>
              </a:rPr>
              <a:t>Ces éléments prennent en compte les budgets principaux et l’ensemble des budgets annexes</a:t>
            </a:r>
            <a:endParaRPr lang="fr-FR" sz="1400" dirty="0">
              <a:solidFill>
                <a:schemeClr val="tx1"/>
              </a:solidFill>
              <a:cs typeface="Calibri" panose="020F0502020204030204" pitchFamily="34" charset="0"/>
            </a:endParaRPr>
          </a:p>
          <a:p>
            <a:pPr>
              <a:buFont typeface="Arial" panose="020B0604020202020204" pitchFamily="34" charset="0"/>
              <a:buChar char="•"/>
            </a:pPr>
            <a:r>
              <a:rPr lang="fr-FR" sz="1400" dirty="0">
                <a:solidFill>
                  <a:schemeClr val="tx1"/>
                </a:solidFill>
                <a:cs typeface="Calibri" panose="020F0502020204030204" pitchFamily="34" charset="0"/>
              </a:rPr>
              <a:t>L’évolution moyenne constatée entre 2016 et 2017 pour le bloc communal s’est montée à 1,4% </a:t>
            </a:r>
          </a:p>
          <a:p>
            <a:pPr>
              <a:buFont typeface="Arial" panose="020B0604020202020204" pitchFamily="34" charset="0"/>
              <a:buChar char="•"/>
            </a:pPr>
            <a:r>
              <a:rPr lang="fr-FR" sz="1400" dirty="0">
                <a:solidFill>
                  <a:schemeClr val="tx1"/>
                </a:solidFill>
                <a:cs typeface="Calibri" panose="020F0502020204030204" pitchFamily="34" charset="0"/>
              </a:rPr>
              <a:t>L’objectif national fixé par l’Etat pour l’évolution des dépenses de fonctionnement des collectivités locales est de 1,2%</a:t>
            </a:r>
          </a:p>
          <a:p>
            <a:pPr>
              <a:buFont typeface="Arial" panose="020B0604020202020204" pitchFamily="34" charset="0"/>
              <a:buChar char="•"/>
            </a:pPr>
            <a:r>
              <a:rPr lang="fr-FR" sz="1400" dirty="0">
                <a:solidFill>
                  <a:schemeClr val="tx1"/>
                </a:solidFill>
                <a:cs typeface="Calibri" panose="020F0502020204030204" pitchFamily="34" charset="0"/>
              </a:rPr>
              <a:t>Pour ce qui concerne la CCVCC, ces objectifs se déclinent de la manière suivante :</a:t>
            </a:r>
          </a:p>
          <a:p>
            <a:pPr lvl="1">
              <a:buFont typeface="Arial" panose="020B0604020202020204" pitchFamily="34" charset="0"/>
              <a:buChar char="•"/>
            </a:pPr>
            <a:r>
              <a:rPr lang="fr-FR" sz="1100" dirty="0">
                <a:solidFill>
                  <a:schemeClr val="tx1"/>
                </a:solidFill>
                <a:cs typeface="Calibri" panose="020F0502020204030204" pitchFamily="34" charset="0"/>
              </a:rPr>
              <a:t>Evolution des dépenses de fonctionnement (budget principal uniquement)</a:t>
            </a:r>
          </a:p>
          <a:p>
            <a:pPr lvl="1">
              <a:buFont typeface="Arial" panose="020B0604020202020204" pitchFamily="34" charset="0"/>
              <a:buChar char="•"/>
            </a:pPr>
            <a:endParaRPr lang="fr-FR" sz="1100" dirty="0">
              <a:solidFill>
                <a:schemeClr val="tx1"/>
              </a:solidFill>
              <a:cs typeface="Calibri" panose="020F0502020204030204" pitchFamily="34" charset="0"/>
            </a:endParaRPr>
          </a:p>
          <a:p>
            <a:pPr lvl="1">
              <a:buFont typeface="Arial" panose="020B0604020202020204" pitchFamily="34" charset="0"/>
              <a:buChar char="•"/>
            </a:pPr>
            <a:endParaRPr lang="fr-FR" sz="1100" dirty="0">
              <a:solidFill>
                <a:schemeClr val="tx1"/>
              </a:solidFill>
              <a:cs typeface="Calibri" panose="020F0502020204030204" pitchFamily="34" charset="0"/>
            </a:endParaRPr>
          </a:p>
          <a:p>
            <a:pPr lvl="1">
              <a:buFont typeface="Arial" panose="020B0604020202020204" pitchFamily="34" charset="0"/>
              <a:buChar char="•"/>
            </a:pPr>
            <a:endParaRPr lang="fr-FR" sz="1100" dirty="0">
              <a:solidFill>
                <a:schemeClr val="tx1"/>
              </a:solidFill>
              <a:cs typeface="Calibri" panose="020F0502020204030204" pitchFamily="34" charset="0"/>
            </a:endParaRPr>
          </a:p>
          <a:p>
            <a:pPr lvl="1">
              <a:buFont typeface="Arial" panose="020B0604020202020204" pitchFamily="34" charset="0"/>
              <a:buChar char="•"/>
            </a:pPr>
            <a:endParaRPr lang="fr-FR" sz="1100" dirty="0">
              <a:solidFill>
                <a:schemeClr val="tx1"/>
              </a:solidFill>
              <a:cs typeface="Calibri" panose="020F0502020204030204" pitchFamily="34" charset="0"/>
            </a:endParaRPr>
          </a:p>
          <a:p>
            <a:pPr lvl="1">
              <a:buFont typeface="Arial" panose="020B0604020202020204" pitchFamily="34" charset="0"/>
              <a:buChar char="•"/>
            </a:pPr>
            <a:r>
              <a:rPr lang="fr-FR" sz="1100" dirty="0">
                <a:solidFill>
                  <a:schemeClr val="tx1"/>
                </a:solidFill>
                <a:cs typeface="Calibri" panose="020F0502020204030204" pitchFamily="34" charset="0"/>
              </a:rPr>
              <a:t>Evolution du besoin de financement - budget principal (prospective)</a:t>
            </a:r>
          </a:p>
          <a:p>
            <a:pPr lvl="3">
              <a:buFont typeface="Courier New" panose="02070309020205020404" pitchFamily="49" charset="0"/>
              <a:buChar char="o"/>
            </a:pPr>
            <a:endParaRPr lang="fr-FR" sz="1100" dirty="0">
              <a:solidFill>
                <a:schemeClr val="tx1"/>
              </a:solidFill>
              <a:cs typeface="Calibri" panose="020F0502020204030204" pitchFamily="34" charset="0"/>
            </a:endParaRPr>
          </a:p>
          <a:p>
            <a:pPr lvl="3">
              <a:buFont typeface="Wingdings" panose="05000000000000000000" pitchFamily="2" charset="2"/>
              <a:buChar char="Ø"/>
            </a:pPr>
            <a:endParaRPr lang="fr-FR" sz="14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sz="1400" dirty="0">
              <a:solidFill>
                <a:schemeClr val="tx1"/>
              </a:solidFill>
              <a:cs typeface="Calibri" panose="020F0502020204030204" pitchFamily="34" charset="0"/>
            </a:endParaRPr>
          </a:p>
        </p:txBody>
      </p:sp>
      <p:pic>
        <p:nvPicPr>
          <p:cNvPr id="3" name="Image 2">
            <a:extLst>
              <a:ext uri="{FF2B5EF4-FFF2-40B4-BE49-F238E27FC236}">
                <a16:creationId xmlns:a16="http://schemas.microsoft.com/office/drawing/2014/main" id="{12963EF2-DC22-4743-A112-694145513596}"/>
              </a:ext>
            </a:extLst>
          </p:cNvPr>
          <p:cNvPicPr>
            <a:picLocks noChangeAspect="1"/>
          </p:cNvPicPr>
          <p:nvPr/>
        </p:nvPicPr>
        <p:blipFill>
          <a:blip r:embed="rId3"/>
          <a:stretch>
            <a:fillRect/>
          </a:stretch>
        </p:blipFill>
        <p:spPr>
          <a:xfrm>
            <a:off x="359071" y="4077072"/>
            <a:ext cx="8027923" cy="455414"/>
          </a:xfrm>
          <a:prstGeom prst="rect">
            <a:avLst/>
          </a:prstGeom>
        </p:spPr>
      </p:pic>
      <p:pic>
        <p:nvPicPr>
          <p:cNvPr id="4" name="Image 3">
            <a:extLst>
              <a:ext uri="{FF2B5EF4-FFF2-40B4-BE49-F238E27FC236}">
                <a16:creationId xmlns:a16="http://schemas.microsoft.com/office/drawing/2014/main" id="{9AF54EC7-8150-493A-9183-E6FC4281B2F1}"/>
              </a:ext>
            </a:extLst>
          </p:cNvPr>
          <p:cNvPicPr>
            <a:picLocks noChangeAspect="1"/>
          </p:cNvPicPr>
          <p:nvPr/>
        </p:nvPicPr>
        <p:blipFill>
          <a:blip r:embed="rId4"/>
          <a:stretch>
            <a:fillRect/>
          </a:stretch>
        </p:blipFill>
        <p:spPr>
          <a:xfrm>
            <a:off x="359071" y="5371483"/>
            <a:ext cx="8352928" cy="812275"/>
          </a:xfrm>
          <a:prstGeom prst="rect">
            <a:avLst/>
          </a:prstGeom>
        </p:spPr>
      </p:pic>
    </p:spTree>
    <p:extLst>
      <p:ext uri="{BB962C8B-B14F-4D97-AF65-F5344CB8AC3E}">
        <p14:creationId xmlns:p14="http://schemas.microsoft.com/office/powerpoint/2010/main" val="196825813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34</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04009" y="1021092"/>
            <a:ext cx="8280920" cy="5391880"/>
          </a:xfrm>
        </p:spPr>
        <p:txBody>
          <a:bodyPr/>
          <a:lstStyle/>
          <a:p>
            <a:pPr marL="0" indent="0">
              <a:spcBef>
                <a:spcPts val="600"/>
              </a:spcBef>
              <a:buNone/>
            </a:pPr>
            <a:r>
              <a:rPr lang="fr-FR" sz="1600" dirty="0">
                <a:solidFill>
                  <a:schemeClr val="tx1"/>
                </a:solidFill>
                <a:cs typeface="Calibri" panose="020F0502020204030204" pitchFamily="34" charset="0"/>
              </a:rPr>
              <a:t>Au regard des orientations budgétaires, voici quelques données relatives à la structure de la dette de la CCVCC, sur la base des données à fin 2018 :</a:t>
            </a:r>
          </a:p>
          <a:p>
            <a:pPr marL="0" indent="0">
              <a:spcBef>
                <a:spcPts val="600"/>
              </a:spcBef>
              <a:buNone/>
            </a:pPr>
            <a:endParaRPr lang="fr-FR" sz="1600" dirty="0">
              <a:solidFill>
                <a:schemeClr val="tx1"/>
              </a:solidFill>
              <a:cs typeface="Calibri" panose="020F0502020204030204" pitchFamily="34" charset="0"/>
            </a:endParaRPr>
          </a:p>
          <a:p>
            <a:pPr marL="0" indent="0">
              <a:spcBef>
                <a:spcPts val="600"/>
              </a:spcBef>
              <a:buNone/>
            </a:pPr>
            <a:r>
              <a:rPr lang="fr-FR" sz="1600" dirty="0">
                <a:solidFill>
                  <a:schemeClr val="tx1"/>
                </a:solidFill>
                <a:cs typeface="Calibri" panose="020F0502020204030204" pitchFamily="34" charset="0"/>
              </a:rPr>
              <a:t>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5. Les orientations budgétaires de la </a:t>
            </a:r>
            <a:r>
              <a:rPr lang="fr-FR" b="1" cap="all" dirty="0" err="1">
                <a:solidFill>
                  <a:schemeClr val="accent2"/>
                </a:solidFill>
                <a:latin typeface="Calibri Light" panose="020F0302020204030204" pitchFamily="34" charset="0"/>
                <a:cs typeface="Calibri Light" panose="020F0302020204030204" pitchFamily="34" charset="0"/>
              </a:rPr>
              <a:t>ccVCC</a:t>
            </a:r>
            <a:r>
              <a:rPr lang="fr-FR" b="1" cap="all" dirty="0">
                <a:solidFill>
                  <a:schemeClr val="accent2"/>
                </a:solidFill>
                <a:latin typeface="Calibri Light" panose="020F0302020204030204" pitchFamily="34" charset="0"/>
                <a:cs typeface="Calibri Light" panose="020F0302020204030204" pitchFamily="34" charset="0"/>
              </a:rPr>
              <a:t> en 2019</a:t>
            </a:r>
          </a:p>
        </p:txBody>
      </p:sp>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497655" y="1772816"/>
            <a:ext cx="7660760"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fr-FR" sz="1400" dirty="0">
                <a:solidFill>
                  <a:schemeClr val="tx1"/>
                </a:solidFill>
                <a:cs typeface="Calibri" panose="020F0502020204030204" pitchFamily="34" charset="0"/>
              </a:rPr>
              <a:t>L’encours de la dette et l’évolution prévisionnelle du besoin de financement :</a:t>
            </a:r>
          </a:p>
          <a:p>
            <a:pPr lvl="1">
              <a:buFontTx/>
              <a:buChar char="-"/>
            </a:pPr>
            <a:r>
              <a:rPr lang="fr-FR" sz="1100" dirty="0">
                <a:solidFill>
                  <a:schemeClr val="tx1"/>
                </a:solidFill>
                <a:cs typeface="Calibri" panose="020F0502020204030204" pitchFamily="34" charset="0"/>
              </a:rPr>
              <a:t>L’encours de la dette de la CCVCC se monte au 31/12/2017 à 17 565 640 euros, se décomposant ainsi entre les différents  budgets :</a:t>
            </a:r>
          </a:p>
          <a:p>
            <a:pPr lvl="2">
              <a:buFontTx/>
              <a:buChar char="-"/>
            </a:pPr>
            <a:r>
              <a:rPr lang="fr-FR" sz="1100" dirty="0">
                <a:solidFill>
                  <a:schemeClr val="tx1"/>
                </a:solidFill>
                <a:cs typeface="Calibri" panose="020F0502020204030204" pitchFamily="34" charset="0"/>
              </a:rPr>
              <a:t>Budget principal : 7 377 k€ </a:t>
            </a:r>
          </a:p>
          <a:p>
            <a:pPr lvl="2">
              <a:buFontTx/>
              <a:buChar char="-"/>
            </a:pPr>
            <a:r>
              <a:rPr lang="fr-FR" sz="1100" dirty="0">
                <a:solidFill>
                  <a:schemeClr val="tx1"/>
                </a:solidFill>
                <a:cs typeface="Calibri" panose="020F0502020204030204" pitchFamily="34" charset="0"/>
              </a:rPr>
              <a:t>Budgets annexes  : 10 188 k€</a:t>
            </a:r>
          </a:p>
          <a:p>
            <a:pPr lvl="2">
              <a:buFontTx/>
              <a:buChar char="-"/>
            </a:pPr>
            <a:r>
              <a:rPr lang="fr-FR" sz="1100" dirty="0">
                <a:solidFill>
                  <a:schemeClr val="tx1"/>
                </a:solidFill>
                <a:cs typeface="Calibri" panose="020F0502020204030204" pitchFamily="34" charset="0"/>
              </a:rPr>
              <a:t>Total : 17 566 k€</a:t>
            </a:r>
          </a:p>
          <a:p>
            <a:pPr lvl="1">
              <a:buFontTx/>
              <a:buChar char="-"/>
            </a:pPr>
            <a:r>
              <a:rPr lang="fr-FR" sz="1100" dirty="0">
                <a:solidFill>
                  <a:schemeClr val="tx1"/>
                </a:solidFill>
                <a:cs typeface="Calibri" panose="020F0502020204030204" pitchFamily="34" charset="0"/>
              </a:rPr>
              <a:t>La dette du budget principal représente 2,3 années d’autofinancement CAF calculée sur la base des comptes provisoires 2018). </a:t>
            </a:r>
          </a:p>
          <a:p>
            <a:pPr lvl="1">
              <a:buFontTx/>
              <a:buChar char="-"/>
            </a:pPr>
            <a:endParaRPr lang="fr-FR" sz="1100" dirty="0">
              <a:solidFill>
                <a:schemeClr val="tx1"/>
              </a:solidFill>
              <a:cs typeface="Calibri" panose="020F0502020204030204" pitchFamily="34" charset="0"/>
            </a:endParaRPr>
          </a:p>
          <a:p>
            <a:pPr lvl="2">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sz="1400" dirty="0">
              <a:solidFill>
                <a:schemeClr val="tx1"/>
              </a:solidFill>
              <a:cs typeface="Calibri" panose="020F0502020204030204" pitchFamily="34" charset="0"/>
            </a:endParaRPr>
          </a:p>
        </p:txBody>
      </p:sp>
    </p:spTree>
    <p:extLst>
      <p:ext uri="{BB962C8B-B14F-4D97-AF65-F5344CB8AC3E}">
        <p14:creationId xmlns:p14="http://schemas.microsoft.com/office/powerpoint/2010/main" val="5365899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35</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04009" y="1021092"/>
            <a:ext cx="8280920" cy="5391880"/>
          </a:xfrm>
        </p:spPr>
        <p:txBody>
          <a:bodyPr/>
          <a:lstStyle/>
          <a:p>
            <a:pPr marL="0" indent="0">
              <a:spcBef>
                <a:spcPts val="600"/>
              </a:spcBef>
              <a:buNone/>
            </a:pPr>
            <a:r>
              <a:rPr lang="fr-FR" sz="1600" dirty="0">
                <a:solidFill>
                  <a:schemeClr val="tx1"/>
                </a:solidFill>
                <a:cs typeface="Calibri" panose="020F0502020204030204" pitchFamily="34" charset="0"/>
              </a:rPr>
              <a:t>Au regard des orientations budgétaires, voici des données relatives aux effectifs et à la structure des charges de personnel :</a:t>
            </a:r>
          </a:p>
          <a:p>
            <a:pPr marL="0" indent="0">
              <a:spcBef>
                <a:spcPts val="600"/>
              </a:spcBef>
              <a:buNone/>
            </a:pPr>
            <a:endParaRPr lang="fr-FR" sz="1600" dirty="0">
              <a:solidFill>
                <a:schemeClr val="tx1"/>
              </a:solidFill>
              <a:cs typeface="Calibri" panose="020F0502020204030204" pitchFamily="34" charset="0"/>
            </a:endParaRPr>
          </a:p>
          <a:p>
            <a:pPr marL="0" indent="0">
              <a:spcBef>
                <a:spcPts val="600"/>
              </a:spcBef>
              <a:buNone/>
            </a:pPr>
            <a:r>
              <a:rPr lang="fr-FR" sz="1600" dirty="0">
                <a:solidFill>
                  <a:schemeClr val="tx1"/>
                </a:solidFill>
                <a:cs typeface="Calibri" panose="020F0502020204030204" pitchFamily="34" charset="0"/>
              </a:rPr>
              <a:t>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5. Les orientations budgétaires de la </a:t>
            </a:r>
            <a:r>
              <a:rPr lang="fr-FR" b="1" cap="all" dirty="0" err="1">
                <a:solidFill>
                  <a:schemeClr val="accent2"/>
                </a:solidFill>
                <a:latin typeface="Calibri Light" panose="020F0302020204030204" pitchFamily="34" charset="0"/>
                <a:cs typeface="Calibri Light" panose="020F0302020204030204" pitchFamily="34" charset="0"/>
              </a:rPr>
              <a:t>ccVCC</a:t>
            </a:r>
            <a:r>
              <a:rPr lang="fr-FR" b="1" cap="all" dirty="0">
                <a:solidFill>
                  <a:schemeClr val="accent2"/>
                </a:solidFill>
                <a:latin typeface="Calibri Light" panose="020F0302020204030204" pitchFamily="34" charset="0"/>
                <a:cs typeface="Calibri Light" panose="020F0302020204030204" pitchFamily="34" charset="0"/>
              </a:rPr>
              <a:t> en 2019</a:t>
            </a:r>
          </a:p>
        </p:txBody>
      </p:sp>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130391" y="1718151"/>
            <a:ext cx="4426045" cy="42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fr-FR" sz="1400" dirty="0">
                <a:solidFill>
                  <a:schemeClr val="tx1"/>
                </a:solidFill>
                <a:cs typeface="Calibri" panose="020F0502020204030204" pitchFamily="34" charset="0"/>
              </a:rPr>
              <a:t>Structure des effectifs au 1</a:t>
            </a:r>
            <a:r>
              <a:rPr lang="fr-FR" sz="1400" baseline="30000" dirty="0">
                <a:solidFill>
                  <a:schemeClr val="tx1"/>
                </a:solidFill>
                <a:cs typeface="Calibri" panose="020F0502020204030204" pitchFamily="34" charset="0"/>
              </a:rPr>
              <a:t>er</a:t>
            </a:r>
            <a:r>
              <a:rPr lang="fr-FR" sz="1400" dirty="0">
                <a:solidFill>
                  <a:schemeClr val="tx1"/>
                </a:solidFill>
                <a:cs typeface="Calibri" panose="020F0502020204030204" pitchFamily="34" charset="0"/>
              </a:rPr>
              <a:t> janvier 2019</a:t>
            </a:r>
          </a:p>
          <a:p>
            <a:pPr lvl="1">
              <a:buFontTx/>
              <a:buChar char="-"/>
            </a:pPr>
            <a:r>
              <a:rPr lang="fr-FR" sz="1100" dirty="0">
                <a:solidFill>
                  <a:schemeClr val="tx1"/>
                </a:solidFill>
                <a:cs typeface="Calibri" panose="020F0502020204030204" pitchFamily="34" charset="0"/>
              </a:rPr>
              <a:t>Le temps de travail effectif des agents peut être très hétérogène</a:t>
            </a:r>
          </a:p>
          <a:p>
            <a:pPr lvl="1">
              <a:buFontTx/>
              <a:buChar char="-"/>
            </a:pPr>
            <a:r>
              <a:rPr lang="fr-FR" sz="1100" dirty="0">
                <a:solidFill>
                  <a:schemeClr val="tx1"/>
                </a:solidFill>
                <a:cs typeface="Calibri" panose="020F0502020204030204" pitchFamily="34" charset="0"/>
              </a:rPr>
              <a:t>La durée du travail de référence est de 35 heures par semaine</a:t>
            </a:r>
          </a:p>
          <a:p>
            <a:pPr lvl="1">
              <a:buFontTx/>
              <a:buChar char="-"/>
            </a:pPr>
            <a:r>
              <a:rPr lang="fr-FR" sz="1100" dirty="0">
                <a:solidFill>
                  <a:schemeClr val="tx1"/>
                </a:solidFill>
                <a:cs typeface="Calibri" panose="020F0502020204030204" pitchFamily="34" charset="0"/>
              </a:rPr>
              <a:t>Les effectifs de la CCVCC comptaient au 1/1/2019 :</a:t>
            </a:r>
          </a:p>
          <a:p>
            <a:pPr lvl="2">
              <a:buFontTx/>
              <a:buChar char="-"/>
            </a:pPr>
            <a:r>
              <a:rPr lang="fr-FR" sz="1100" dirty="0">
                <a:solidFill>
                  <a:schemeClr val="tx1"/>
                </a:solidFill>
                <a:cs typeface="Calibri" panose="020F0502020204030204" pitchFamily="34" charset="0"/>
              </a:rPr>
              <a:t>91 postes budgétaires mais 62,49 postes pourvus en ETP</a:t>
            </a:r>
          </a:p>
          <a:p>
            <a:pPr lvl="2">
              <a:buFontTx/>
              <a:buChar char="-"/>
            </a:pPr>
            <a:r>
              <a:rPr lang="fr-FR" sz="1100" dirty="0">
                <a:solidFill>
                  <a:schemeClr val="tx1"/>
                </a:solidFill>
                <a:cs typeface="Calibri" panose="020F0502020204030204" pitchFamily="34" charset="0"/>
              </a:rPr>
              <a:t>Dont : (en ETP)</a:t>
            </a:r>
          </a:p>
          <a:p>
            <a:pPr lvl="2">
              <a:buFontTx/>
              <a:buChar char="-"/>
            </a:pPr>
            <a:r>
              <a:rPr lang="fr-FR" sz="1100" dirty="0">
                <a:solidFill>
                  <a:schemeClr val="tx1"/>
                </a:solidFill>
                <a:cs typeface="Calibri" panose="020F0502020204030204" pitchFamily="34" charset="0"/>
              </a:rPr>
              <a:t>9,7 catégorie A</a:t>
            </a:r>
          </a:p>
          <a:p>
            <a:pPr lvl="2">
              <a:buFontTx/>
              <a:buChar char="-"/>
            </a:pPr>
            <a:r>
              <a:rPr lang="fr-FR" sz="1100" dirty="0">
                <a:solidFill>
                  <a:schemeClr val="tx1"/>
                </a:solidFill>
                <a:cs typeface="Calibri" panose="020F0502020204030204" pitchFamily="34" charset="0"/>
              </a:rPr>
              <a:t> 18,2 catégorie B</a:t>
            </a:r>
          </a:p>
          <a:p>
            <a:pPr lvl="2">
              <a:buFontTx/>
              <a:buChar char="-"/>
            </a:pPr>
            <a:r>
              <a:rPr lang="fr-FR" sz="1100" dirty="0">
                <a:solidFill>
                  <a:schemeClr val="tx1"/>
                </a:solidFill>
                <a:cs typeface="Calibri" panose="020F0502020204030204" pitchFamily="34" charset="0"/>
              </a:rPr>
              <a:t> 34,59 catégorie C</a:t>
            </a:r>
          </a:p>
          <a:p>
            <a:pPr lvl="2">
              <a:buFontTx/>
              <a:buChar char="-"/>
            </a:pPr>
            <a:endParaRPr lang="fr-FR" sz="1100" dirty="0">
              <a:solidFill>
                <a:schemeClr val="tx1"/>
              </a:solidFill>
              <a:cs typeface="Calibri" panose="020F0502020204030204" pitchFamily="34" charset="0"/>
            </a:endParaRPr>
          </a:p>
          <a:p>
            <a:pPr lvl="2">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sz="1400" dirty="0">
              <a:solidFill>
                <a:schemeClr val="tx1"/>
              </a:solidFill>
              <a:cs typeface="Calibri" panose="020F0502020204030204" pitchFamily="34" charset="0"/>
            </a:endParaRPr>
          </a:p>
        </p:txBody>
      </p:sp>
      <p:sp>
        <p:nvSpPr>
          <p:cNvPr id="10" name="Espace réservé du contenu 2">
            <a:extLst>
              <a:ext uri="{FF2B5EF4-FFF2-40B4-BE49-F238E27FC236}">
                <a16:creationId xmlns:a16="http://schemas.microsoft.com/office/drawing/2014/main" id="{40988545-B9F6-4D04-840B-77E39222F914}"/>
              </a:ext>
            </a:extLst>
          </p:cNvPr>
          <p:cNvSpPr txBox="1">
            <a:spLocks/>
          </p:cNvSpPr>
          <p:nvPr/>
        </p:nvSpPr>
        <p:spPr bwMode="auto">
          <a:xfrm>
            <a:off x="4860033" y="1556792"/>
            <a:ext cx="424939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fr-FR" sz="1400" dirty="0">
                <a:solidFill>
                  <a:schemeClr val="tx1"/>
                </a:solidFill>
                <a:cs typeface="Calibri" panose="020F0502020204030204" pitchFamily="34" charset="0"/>
              </a:rPr>
              <a:t>Structure de la masse salariale 2018 (CA provisoire)</a:t>
            </a:r>
          </a:p>
          <a:p>
            <a:pPr lvl="1">
              <a:buFontTx/>
              <a:buChar char="-"/>
            </a:pPr>
            <a:r>
              <a:rPr lang="fr-FR" sz="1100" dirty="0">
                <a:solidFill>
                  <a:schemeClr val="tx1"/>
                </a:solidFill>
                <a:cs typeface="Calibri" panose="020F0502020204030204" pitchFamily="34" charset="0"/>
              </a:rPr>
              <a:t>Par nature de charges (budget principal)</a:t>
            </a:r>
          </a:p>
          <a:p>
            <a:pPr lvl="1">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lvl="1">
              <a:buFontTx/>
              <a:buChar char="-"/>
            </a:pPr>
            <a:endParaRPr lang="fr-FR" sz="1100" dirty="0">
              <a:solidFill>
                <a:schemeClr val="tx1"/>
              </a:solidFill>
              <a:cs typeface="Calibri" panose="020F0502020204030204" pitchFamily="34" charset="0"/>
            </a:endParaRPr>
          </a:p>
          <a:p>
            <a:pPr lvl="1">
              <a:buFontTx/>
              <a:buChar char="-"/>
            </a:pPr>
            <a:r>
              <a:rPr lang="fr-FR" sz="1100" dirty="0">
                <a:solidFill>
                  <a:schemeClr val="tx1"/>
                </a:solidFill>
                <a:cs typeface="Calibri" panose="020F0502020204030204" pitchFamily="34" charset="0"/>
              </a:rPr>
              <a:t>A noter : </a:t>
            </a:r>
          </a:p>
          <a:p>
            <a:pPr lvl="2">
              <a:buFontTx/>
              <a:buChar char="-"/>
            </a:pPr>
            <a:r>
              <a:rPr lang="fr-FR" sz="1100" dirty="0">
                <a:solidFill>
                  <a:schemeClr val="tx1"/>
                </a:solidFill>
                <a:cs typeface="Calibri" panose="020F0502020204030204" pitchFamily="34" charset="0"/>
              </a:rPr>
              <a:t>Au titre de son budget principal, la CCVCC a perçu des atténuations de charges à hauteur de 214,7 k€</a:t>
            </a:r>
          </a:p>
          <a:p>
            <a:pPr lvl="1">
              <a:buFontTx/>
              <a:buChar char="-"/>
            </a:pPr>
            <a:endParaRPr lang="fr-FR" sz="110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sz="1400" dirty="0">
              <a:solidFill>
                <a:schemeClr val="tx1"/>
              </a:solidFill>
              <a:cs typeface="Calibri" panose="020F0502020204030204" pitchFamily="34" charset="0"/>
            </a:endParaRPr>
          </a:p>
        </p:txBody>
      </p:sp>
      <p:pic>
        <p:nvPicPr>
          <p:cNvPr id="3" name="Image 2">
            <a:extLst>
              <a:ext uri="{FF2B5EF4-FFF2-40B4-BE49-F238E27FC236}">
                <a16:creationId xmlns:a16="http://schemas.microsoft.com/office/drawing/2014/main" id="{5CC232A1-F59E-487C-9384-4C4C8CDB1B5B}"/>
              </a:ext>
            </a:extLst>
          </p:cNvPr>
          <p:cNvPicPr>
            <a:picLocks noChangeAspect="1"/>
          </p:cNvPicPr>
          <p:nvPr/>
        </p:nvPicPr>
        <p:blipFill>
          <a:blip r:embed="rId3"/>
          <a:stretch>
            <a:fillRect/>
          </a:stretch>
        </p:blipFill>
        <p:spPr>
          <a:xfrm>
            <a:off x="4687478" y="2276872"/>
            <a:ext cx="4377556" cy="2440707"/>
          </a:xfrm>
          <a:prstGeom prst="rect">
            <a:avLst/>
          </a:prstGeom>
          <a:ln>
            <a:solidFill>
              <a:schemeClr val="tx1"/>
            </a:solidFill>
          </a:ln>
        </p:spPr>
      </p:pic>
    </p:spTree>
    <p:extLst>
      <p:ext uri="{BB962C8B-B14F-4D97-AF65-F5344CB8AC3E}">
        <p14:creationId xmlns:p14="http://schemas.microsoft.com/office/powerpoint/2010/main" val="267090329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4</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466219" y="1062385"/>
            <a:ext cx="8571602" cy="3240360"/>
          </a:xfrm>
        </p:spPr>
        <p:txBody>
          <a:bodyPr/>
          <a:lstStyle/>
          <a:p>
            <a:pPr marL="0" indent="0">
              <a:spcBef>
                <a:spcPts val="600"/>
              </a:spcBef>
              <a:buNone/>
            </a:pPr>
            <a:r>
              <a:rPr lang="fr-FR" sz="1600" dirty="0">
                <a:solidFill>
                  <a:schemeClr val="tx1"/>
                </a:solidFill>
                <a:cs typeface="Calibri" panose="020F0502020204030204" pitchFamily="34" charset="0"/>
              </a:rPr>
              <a:t>Le ROB – rapport sur les orientations budgétaires - est défini à l’article L2312-1 du CGCT</a:t>
            </a:r>
          </a:p>
          <a:p>
            <a:pPr lvl="1">
              <a:buFontTx/>
              <a:buChar char="-"/>
            </a:pPr>
            <a:r>
              <a:rPr lang="fr-FR" sz="1200" dirty="0">
                <a:solidFill>
                  <a:schemeClr val="tx1"/>
                </a:solidFill>
                <a:cs typeface="Calibri" panose="020F0502020204030204" pitchFamily="34" charset="0"/>
              </a:rPr>
              <a:t>La Loi de programmation des finances publiques 2018-2022 du 22 janvier 2018  a introduit deux nouveautés (article 13) :</a:t>
            </a:r>
          </a:p>
          <a:p>
            <a:pPr lvl="2">
              <a:buFontTx/>
              <a:buChar char="-"/>
            </a:pPr>
            <a:r>
              <a:rPr lang="fr-FR" sz="1100" dirty="0">
                <a:solidFill>
                  <a:schemeClr val="tx1"/>
                </a:solidFill>
                <a:cs typeface="Calibri" panose="020F0502020204030204" pitchFamily="34" charset="0"/>
              </a:rPr>
              <a:t>« II. - A l’occasion du débat sur les orientations budgétaires, chaque collectivité territoriale ou groupement de collectivités territoriales présente ses objectifs concernant : </a:t>
            </a:r>
          </a:p>
          <a:p>
            <a:pPr lvl="2">
              <a:buFontTx/>
              <a:buChar char="-"/>
            </a:pPr>
            <a:r>
              <a:rPr lang="fr-FR" sz="1100" dirty="0">
                <a:solidFill>
                  <a:schemeClr val="tx1"/>
                </a:solidFill>
                <a:cs typeface="Calibri" panose="020F0502020204030204" pitchFamily="34" charset="0"/>
              </a:rPr>
              <a:t>1° L’évolution des dépenses réelles de fonctionnement, exprimées en valeur, en comptabilité générale de la section de fonctionnement ; </a:t>
            </a:r>
          </a:p>
          <a:p>
            <a:pPr lvl="2">
              <a:buFontTx/>
              <a:buChar char="-"/>
            </a:pPr>
            <a:r>
              <a:rPr lang="fr-FR" sz="1100" dirty="0">
                <a:solidFill>
                  <a:schemeClr val="tx1"/>
                </a:solidFill>
                <a:cs typeface="Calibri" panose="020F0502020204030204" pitchFamily="34" charset="0"/>
              </a:rPr>
              <a:t>2° L’évolution du besoin de financement annuel calculé comme les emprunts minorés des remboursements de dette.</a:t>
            </a:r>
          </a:p>
          <a:p>
            <a:pPr lvl="2">
              <a:buFontTx/>
              <a:buChar char="-"/>
            </a:pPr>
            <a:r>
              <a:rPr lang="fr-FR" sz="1100" dirty="0">
                <a:solidFill>
                  <a:schemeClr val="tx1"/>
                </a:solidFill>
                <a:cs typeface="Calibri" panose="020F0502020204030204" pitchFamily="34" charset="0"/>
              </a:rPr>
              <a:t> Ces éléments prennent en compte les budgets principaux et l’ensemble des budgets annexes.</a:t>
            </a:r>
          </a:p>
          <a:p>
            <a:pPr>
              <a:buFontTx/>
              <a:buChar char="-"/>
            </a:pPr>
            <a:r>
              <a:rPr lang="fr-FR" sz="1400" dirty="0">
                <a:solidFill>
                  <a:schemeClr val="tx1"/>
                </a:solidFill>
                <a:cs typeface="Calibri" panose="020F0502020204030204" pitchFamily="34" charset="0"/>
              </a:rPr>
              <a:t>Il doit être présenté devant l’organe délibérant dans les deux mois précédant le vote du budget primitif</a:t>
            </a:r>
          </a:p>
          <a:p>
            <a:pPr>
              <a:spcBef>
                <a:spcPts val="600"/>
              </a:spcBef>
              <a:buFontTx/>
              <a:buChar char="-"/>
            </a:pPr>
            <a:endParaRPr lang="fr-FR" dirty="0">
              <a:solidFill>
                <a:schemeClr val="tx1"/>
              </a:solidFill>
              <a:cs typeface="Calibri" panose="020F0502020204030204" pitchFamily="34" charset="0"/>
            </a:endParaRPr>
          </a:p>
          <a:p>
            <a:pPr>
              <a:spcBef>
                <a:spcPts val="600"/>
              </a:spcBef>
              <a:buFontTx/>
              <a:buChar char="-"/>
            </a:pPr>
            <a:endParaRPr lang="fr-FR" dirty="0">
              <a:solidFill>
                <a:schemeClr val="tx1"/>
              </a:solidFill>
              <a:cs typeface="Calibri" panose="020F0502020204030204" pitchFamily="34" charset="0"/>
            </a:endParaRPr>
          </a:p>
          <a:p>
            <a:pPr>
              <a:spcBef>
                <a:spcPts val="600"/>
              </a:spcBef>
              <a:buFontTx/>
              <a:buChar char="-"/>
            </a:pPr>
            <a:endParaRPr lang="fr-FR" dirty="0">
              <a:solidFill>
                <a:schemeClr val="tx1"/>
              </a:solidFill>
              <a:cs typeface="Calibri" panose="020F0502020204030204" pitchFamily="34" charset="0"/>
            </a:endParaRPr>
          </a:p>
          <a:p>
            <a:pPr>
              <a:spcBef>
                <a:spcPts val="600"/>
              </a:spcBef>
              <a:buFontTx/>
              <a:buChar char="-"/>
            </a:pPr>
            <a:endParaRPr lang="fr-FR" dirty="0">
              <a:solidFill>
                <a:schemeClr val="tx1"/>
              </a:solidFill>
              <a:cs typeface="Calibri" panose="020F0502020204030204" pitchFamily="34" charset="0"/>
            </a:endParaRPr>
          </a:p>
          <a:p>
            <a:pPr>
              <a:spcBef>
                <a:spcPts val="600"/>
              </a:spcBef>
              <a:buFontTx/>
              <a:buChar char="-"/>
            </a:pPr>
            <a:endParaRPr lang="fr-FR" dirty="0">
              <a:solidFill>
                <a:schemeClr val="tx1"/>
              </a:solidFill>
              <a:cs typeface="Calibri" panose="020F0502020204030204" pitchFamily="34" charset="0"/>
            </a:endParaRPr>
          </a:p>
          <a:p>
            <a:pPr>
              <a:spcBef>
                <a:spcPts val="600"/>
              </a:spcBef>
              <a:buFontTx/>
              <a:buChar char="-"/>
            </a:pPr>
            <a:endParaRPr lang="fr-FR" dirty="0">
              <a:solidFill>
                <a:schemeClr val="tx1"/>
              </a:solidFill>
              <a:cs typeface="Calibri" panose="020F0502020204030204" pitchFamily="34" charset="0"/>
            </a:endParaRPr>
          </a:p>
          <a:p>
            <a:pPr>
              <a:spcBef>
                <a:spcPts val="600"/>
              </a:spcBef>
              <a:buFontTx/>
              <a:buChar char="-"/>
            </a:pPr>
            <a:endParaRPr lang="fr-FR" dirty="0">
              <a:solidFill>
                <a:schemeClr val="tx1"/>
              </a:solidFill>
              <a:cs typeface="Calibri" panose="020F0502020204030204" pitchFamily="34" charset="0"/>
            </a:endParaRPr>
          </a:p>
          <a:p>
            <a:pPr>
              <a:spcBef>
                <a:spcPts val="600"/>
              </a:spcBef>
              <a:buFontTx/>
              <a:buChar char="-"/>
            </a:pPr>
            <a:endParaRPr lang="fr-FR" dirty="0">
              <a:solidFill>
                <a:schemeClr val="tx1"/>
              </a:solidFill>
              <a:cs typeface="Calibri" panose="020F0502020204030204" pitchFamily="34" charset="0"/>
            </a:endParaRPr>
          </a:p>
          <a:p>
            <a:pPr>
              <a:spcBef>
                <a:spcPts val="600"/>
              </a:spcBef>
              <a:buFontTx/>
              <a:buChar char="-"/>
            </a:pPr>
            <a:endParaRPr lang="fr-FR" dirty="0">
              <a:solidFill>
                <a:schemeClr val="tx1"/>
              </a:solidFill>
              <a:cs typeface="Calibri" panose="020F0502020204030204" pitchFamily="34" charset="0"/>
            </a:endParaRPr>
          </a:p>
          <a:p>
            <a:pPr marL="0" indent="0">
              <a:spcBef>
                <a:spcPts val="600"/>
              </a:spcBef>
              <a:buNone/>
            </a:pPr>
            <a:endParaRPr lang="fr-FR"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06179" y="1088552"/>
            <a:ext cx="360040" cy="288032"/>
          </a:xfrm>
          <a:prstGeom prst="rightArrow">
            <a:avLst/>
          </a:prstGeom>
          <a:solidFill>
            <a:schemeClr val="bg2">
              <a:lumMod val="50000"/>
            </a:schemeClr>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62772" y="278920"/>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Introduction : le cadre législatif et réglementaire du rapport sur les orientations budgétaires </a:t>
            </a:r>
          </a:p>
        </p:txBody>
      </p:sp>
    </p:spTree>
    <p:extLst>
      <p:ext uri="{BB962C8B-B14F-4D97-AF65-F5344CB8AC3E}">
        <p14:creationId xmlns:p14="http://schemas.microsoft.com/office/powerpoint/2010/main" val="160189961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5</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69059" y="1052346"/>
            <a:ext cx="8280920" cy="3240360"/>
          </a:xfrm>
        </p:spPr>
        <p:txBody>
          <a:bodyPr/>
          <a:lstStyle/>
          <a:p>
            <a:pPr marL="0" indent="0">
              <a:spcBef>
                <a:spcPts val="600"/>
              </a:spcBef>
              <a:buNone/>
            </a:pPr>
            <a:r>
              <a:rPr lang="fr-FR" sz="1600" dirty="0">
                <a:solidFill>
                  <a:schemeClr val="tx1"/>
                </a:solidFill>
                <a:cs typeface="Calibri" panose="020F0502020204030204" pitchFamily="34" charset="0"/>
              </a:rPr>
              <a:t>La conjoncture internationale est dominée par de nombreuses incertitudes et des tensions, notamment commerciales</a:t>
            </a:r>
          </a:p>
          <a:p>
            <a:pPr marL="0" indent="0">
              <a:spcBef>
                <a:spcPts val="600"/>
              </a:spcBef>
              <a:buNone/>
            </a:pPr>
            <a:endParaRPr lang="fr-FR" sz="1600" dirty="0">
              <a:solidFill>
                <a:schemeClr val="tx1"/>
              </a:solidFill>
              <a:cs typeface="Calibri" panose="020F0502020204030204" pitchFamily="34" charset="0"/>
            </a:endParaRPr>
          </a:p>
          <a:p>
            <a:pPr>
              <a:spcBef>
                <a:spcPts val="600"/>
              </a:spcBef>
              <a:buFontTx/>
              <a:buChar char="-"/>
            </a:pPr>
            <a:endParaRPr lang="fr-FR" sz="1400" dirty="0">
              <a:solidFill>
                <a:schemeClr val="tx1"/>
              </a:solidFill>
              <a:cs typeface="Calibri" panose="020F0502020204030204" pitchFamily="34" charset="0"/>
            </a:endParaRPr>
          </a:p>
          <a:p>
            <a:pPr>
              <a:spcBef>
                <a:spcPts val="600"/>
              </a:spcBef>
              <a:buFontTx/>
              <a:buChar char="-"/>
            </a:pPr>
            <a:endParaRPr lang="fr-FR" sz="1400" dirty="0">
              <a:solidFill>
                <a:schemeClr val="tx1"/>
              </a:solidFill>
              <a:cs typeface="Calibri" panose="020F0502020204030204" pitchFamily="34" charset="0"/>
            </a:endParaRPr>
          </a:p>
          <a:p>
            <a:pPr>
              <a:spcBef>
                <a:spcPts val="600"/>
              </a:spcBef>
              <a:buFontTx/>
              <a:buChar char="-"/>
            </a:pPr>
            <a:endParaRPr lang="fr-FR" sz="1400" dirty="0">
              <a:solidFill>
                <a:schemeClr val="tx1"/>
              </a:solidFill>
              <a:cs typeface="Calibri" panose="020F0502020204030204" pitchFamily="34" charset="0"/>
            </a:endParaRPr>
          </a:p>
          <a:p>
            <a:pPr>
              <a:spcBef>
                <a:spcPts val="600"/>
              </a:spcBef>
              <a:buFontTx/>
              <a:buChar char="-"/>
            </a:pPr>
            <a:endParaRPr lang="fr-FR" sz="1400" dirty="0">
              <a:solidFill>
                <a:schemeClr val="tx1"/>
              </a:solidFill>
              <a:cs typeface="Calibri" panose="020F0502020204030204" pitchFamily="34" charset="0"/>
            </a:endParaRPr>
          </a:p>
          <a:p>
            <a:pPr>
              <a:spcBef>
                <a:spcPts val="600"/>
              </a:spcBef>
              <a:buFontTx/>
              <a:buChar char="-"/>
            </a:pPr>
            <a:endParaRPr lang="fr-FR" sz="1400" dirty="0">
              <a:solidFill>
                <a:schemeClr val="tx1"/>
              </a:solidFill>
              <a:cs typeface="Calibri" panose="020F0502020204030204" pitchFamily="34" charset="0"/>
            </a:endParaRPr>
          </a:p>
          <a:p>
            <a:pPr>
              <a:spcBef>
                <a:spcPts val="600"/>
              </a:spcBef>
              <a:buFontTx/>
              <a:buChar char="-"/>
            </a:pPr>
            <a:endParaRPr lang="fr-FR" sz="1400" dirty="0">
              <a:solidFill>
                <a:schemeClr val="tx1"/>
              </a:solidFill>
              <a:cs typeface="Calibri" panose="020F0502020204030204" pitchFamily="34" charset="0"/>
            </a:endParaRPr>
          </a:p>
          <a:p>
            <a:pPr>
              <a:spcBef>
                <a:spcPts val="600"/>
              </a:spcBef>
              <a:buFontTx/>
              <a:buChar char="-"/>
            </a:pPr>
            <a:endParaRPr lang="fr-FR" sz="1400" dirty="0">
              <a:solidFill>
                <a:schemeClr val="tx1"/>
              </a:solidFill>
              <a:cs typeface="Calibri" panose="020F0502020204030204" pitchFamily="34" charset="0"/>
            </a:endParaRPr>
          </a:p>
          <a:p>
            <a:pPr>
              <a:spcBef>
                <a:spcPts val="600"/>
              </a:spcBef>
              <a:buFontTx/>
              <a:buChar char="-"/>
            </a:pPr>
            <a:endParaRPr lang="fr-FR" sz="1400" dirty="0">
              <a:solidFill>
                <a:schemeClr val="tx1"/>
              </a:solidFill>
              <a:cs typeface="Calibri" panose="020F0502020204030204" pitchFamily="34" charset="0"/>
            </a:endParaRPr>
          </a:p>
          <a:p>
            <a:pPr>
              <a:spcBef>
                <a:spcPts val="600"/>
              </a:spcBef>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62772" y="1189983"/>
            <a:ext cx="360040" cy="288032"/>
          </a:xfrm>
          <a:prstGeom prst="rightArrow">
            <a:avLst/>
          </a:prstGeom>
          <a:solidFill>
            <a:schemeClr val="bg2">
              <a:lumMod val="50000"/>
            </a:schemeClr>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1. Le contexte économique international et national</a:t>
            </a:r>
          </a:p>
        </p:txBody>
      </p:sp>
      <p:graphicFrame>
        <p:nvGraphicFramePr>
          <p:cNvPr id="9" name="Tableau 8">
            <a:extLst>
              <a:ext uri="{FF2B5EF4-FFF2-40B4-BE49-F238E27FC236}">
                <a16:creationId xmlns:a16="http://schemas.microsoft.com/office/drawing/2014/main" id="{CACC14B0-AC8A-4A2F-965D-BBF121877DE1}"/>
              </a:ext>
            </a:extLst>
          </p:cNvPr>
          <p:cNvGraphicFramePr>
            <a:graphicFrameLocks noGrp="1"/>
          </p:cNvGraphicFramePr>
          <p:nvPr>
            <p:extLst>
              <p:ext uri="{D42A27DB-BD31-4B8C-83A1-F6EECF244321}">
                <p14:modId xmlns:p14="http://schemas.microsoft.com/office/powerpoint/2010/main" val="2772941128"/>
              </p:ext>
            </p:extLst>
          </p:nvPr>
        </p:nvGraphicFramePr>
        <p:xfrm>
          <a:off x="162772" y="2045448"/>
          <a:ext cx="4392488" cy="3399776"/>
        </p:xfrm>
        <a:graphic>
          <a:graphicData uri="http://schemas.openxmlformats.org/drawingml/2006/table">
            <a:tbl>
              <a:tblPr firstRow="1" bandRow="1">
                <a:tableStyleId>{5C22544A-7EE6-4342-B048-85BDC9FD1C3A}</a:tableStyleId>
              </a:tblPr>
              <a:tblGrid>
                <a:gridCol w="1098122">
                  <a:extLst>
                    <a:ext uri="{9D8B030D-6E8A-4147-A177-3AD203B41FA5}">
                      <a16:colId xmlns:a16="http://schemas.microsoft.com/office/drawing/2014/main" val="933100912"/>
                    </a:ext>
                  </a:extLst>
                </a:gridCol>
                <a:gridCol w="1098122">
                  <a:extLst>
                    <a:ext uri="{9D8B030D-6E8A-4147-A177-3AD203B41FA5}">
                      <a16:colId xmlns:a16="http://schemas.microsoft.com/office/drawing/2014/main" val="3493592914"/>
                    </a:ext>
                  </a:extLst>
                </a:gridCol>
                <a:gridCol w="1098122">
                  <a:extLst>
                    <a:ext uri="{9D8B030D-6E8A-4147-A177-3AD203B41FA5}">
                      <a16:colId xmlns:a16="http://schemas.microsoft.com/office/drawing/2014/main" val="3819201476"/>
                    </a:ext>
                  </a:extLst>
                </a:gridCol>
                <a:gridCol w="1098122">
                  <a:extLst>
                    <a:ext uri="{9D8B030D-6E8A-4147-A177-3AD203B41FA5}">
                      <a16:colId xmlns:a16="http://schemas.microsoft.com/office/drawing/2014/main" val="165980683"/>
                    </a:ext>
                  </a:extLst>
                </a:gridCol>
              </a:tblGrid>
              <a:tr h="412140">
                <a:tc>
                  <a:txBody>
                    <a:bodyPr/>
                    <a:lstStyle/>
                    <a:p>
                      <a:endParaRPr lang="fr-FR" sz="1400" dirty="0">
                        <a:solidFill>
                          <a:schemeClr val="tx1"/>
                        </a:solidFill>
                      </a:endParaRPr>
                    </a:p>
                  </a:txBody>
                  <a:tcPr>
                    <a:solidFill>
                      <a:schemeClr val="bg2">
                        <a:lumMod val="60000"/>
                        <a:lumOff val="40000"/>
                      </a:schemeClr>
                    </a:solidFill>
                  </a:tcPr>
                </a:tc>
                <a:tc>
                  <a:txBody>
                    <a:bodyPr/>
                    <a:lstStyle/>
                    <a:p>
                      <a:pPr algn="ctr"/>
                      <a:endParaRPr lang="fr-FR" sz="1400" dirty="0">
                        <a:solidFill>
                          <a:schemeClr val="tx1"/>
                        </a:solidFill>
                      </a:endParaRPr>
                    </a:p>
                  </a:txBody>
                  <a:tcPr>
                    <a:solidFill>
                      <a:schemeClr val="bg2">
                        <a:lumMod val="60000"/>
                        <a:lumOff val="40000"/>
                      </a:schemeClr>
                    </a:solidFill>
                  </a:tcPr>
                </a:tc>
                <a:tc>
                  <a:txBody>
                    <a:bodyPr/>
                    <a:lstStyle/>
                    <a:p>
                      <a:pPr algn="ctr"/>
                      <a:r>
                        <a:rPr lang="fr-FR" sz="1400" dirty="0">
                          <a:solidFill>
                            <a:schemeClr val="tx1"/>
                          </a:solidFill>
                        </a:rPr>
                        <a:t>Croissance (% PIB)</a:t>
                      </a:r>
                    </a:p>
                  </a:txBody>
                  <a:tcPr>
                    <a:solidFill>
                      <a:schemeClr val="bg2">
                        <a:lumMod val="60000"/>
                        <a:lumOff val="40000"/>
                      </a:schemeClr>
                    </a:solidFill>
                  </a:tcPr>
                </a:tc>
                <a:tc>
                  <a:txBody>
                    <a:bodyPr/>
                    <a:lstStyle/>
                    <a:p>
                      <a:pPr algn="ctr"/>
                      <a:endParaRPr lang="fr-FR" sz="14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val="2726270904"/>
                  </a:ext>
                </a:extLst>
              </a:tr>
              <a:tr h="338836">
                <a:tc>
                  <a:txBody>
                    <a:bodyPr/>
                    <a:lstStyle/>
                    <a:p>
                      <a:r>
                        <a:rPr lang="fr-FR" sz="1100" dirty="0">
                          <a:solidFill>
                            <a:schemeClr val="tx1"/>
                          </a:solidFill>
                        </a:rPr>
                        <a:t>Source OCDE</a:t>
                      </a:r>
                    </a:p>
                  </a:txBody>
                  <a:tcPr>
                    <a:solidFill>
                      <a:schemeClr val="bg2">
                        <a:lumMod val="60000"/>
                        <a:lumOff val="40000"/>
                      </a:schemeClr>
                    </a:solidFill>
                  </a:tcPr>
                </a:tc>
                <a:tc>
                  <a:txBody>
                    <a:bodyPr/>
                    <a:lstStyle/>
                    <a:p>
                      <a:pPr algn="ctr"/>
                      <a:r>
                        <a:rPr lang="fr-FR" sz="1400" dirty="0">
                          <a:solidFill>
                            <a:schemeClr val="tx1"/>
                          </a:solidFill>
                        </a:rPr>
                        <a:t>2018 (e)</a:t>
                      </a:r>
                    </a:p>
                  </a:txBody>
                  <a:tcPr>
                    <a:solidFill>
                      <a:schemeClr val="bg2">
                        <a:lumMod val="60000"/>
                        <a:lumOff val="40000"/>
                      </a:schemeClr>
                    </a:solidFill>
                  </a:tcPr>
                </a:tc>
                <a:tc>
                  <a:txBody>
                    <a:bodyPr/>
                    <a:lstStyle/>
                    <a:p>
                      <a:pPr algn="ctr"/>
                      <a:r>
                        <a:rPr lang="fr-FR" sz="1400" dirty="0">
                          <a:solidFill>
                            <a:schemeClr val="tx1"/>
                          </a:solidFill>
                        </a:rPr>
                        <a:t>2019 (p)</a:t>
                      </a:r>
                    </a:p>
                  </a:txBody>
                  <a:tcPr>
                    <a:solidFill>
                      <a:schemeClr val="bg2">
                        <a:lumMod val="60000"/>
                        <a:lumOff val="40000"/>
                      </a:schemeClr>
                    </a:solidFill>
                  </a:tcPr>
                </a:tc>
                <a:tc>
                  <a:txBody>
                    <a:bodyPr/>
                    <a:lstStyle/>
                    <a:p>
                      <a:pPr algn="ctr"/>
                      <a:r>
                        <a:rPr lang="fr-FR" sz="1400" dirty="0">
                          <a:solidFill>
                            <a:schemeClr val="tx1"/>
                          </a:solidFill>
                        </a:rPr>
                        <a:t>2020</a:t>
                      </a:r>
                    </a:p>
                  </a:txBody>
                  <a:tcPr>
                    <a:solidFill>
                      <a:schemeClr val="bg2">
                        <a:lumMod val="60000"/>
                        <a:lumOff val="40000"/>
                      </a:schemeClr>
                    </a:solidFill>
                  </a:tcPr>
                </a:tc>
                <a:extLst>
                  <a:ext uri="{0D108BD9-81ED-4DB2-BD59-A6C34878D82A}">
                    <a16:rowId xmlns:a16="http://schemas.microsoft.com/office/drawing/2014/main" val="3870396360"/>
                  </a:ext>
                </a:extLst>
              </a:tr>
              <a:tr h="330440">
                <a:tc>
                  <a:txBody>
                    <a:bodyPr/>
                    <a:lstStyle/>
                    <a:p>
                      <a:r>
                        <a:rPr lang="fr-FR" sz="1400" dirty="0"/>
                        <a:t>France</a:t>
                      </a:r>
                    </a:p>
                  </a:txBody>
                  <a:tcPr>
                    <a:solidFill>
                      <a:schemeClr val="bg2">
                        <a:lumMod val="20000"/>
                        <a:lumOff val="80000"/>
                      </a:schemeClr>
                    </a:solidFill>
                  </a:tcPr>
                </a:tc>
                <a:tc>
                  <a:txBody>
                    <a:bodyPr/>
                    <a:lstStyle/>
                    <a:p>
                      <a:pPr algn="ctr"/>
                      <a:r>
                        <a:rPr lang="fr-FR" sz="1400" dirty="0"/>
                        <a:t>1,5%</a:t>
                      </a:r>
                    </a:p>
                  </a:txBody>
                  <a:tcPr>
                    <a:solidFill>
                      <a:schemeClr val="bg2">
                        <a:lumMod val="20000"/>
                        <a:lumOff val="80000"/>
                      </a:schemeClr>
                    </a:solidFill>
                  </a:tcPr>
                </a:tc>
                <a:tc>
                  <a:txBody>
                    <a:bodyPr/>
                    <a:lstStyle/>
                    <a:p>
                      <a:pPr algn="ctr"/>
                      <a:r>
                        <a:rPr lang="fr-FR" sz="1400" dirty="0"/>
                        <a:t>1,3%</a:t>
                      </a:r>
                    </a:p>
                  </a:txBody>
                  <a:tcPr>
                    <a:solidFill>
                      <a:schemeClr val="bg2">
                        <a:lumMod val="20000"/>
                        <a:lumOff val="80000"/>
                      </a:schemeClr>
                    </a:solidFill>
                  </a:tcPr>
                </a:tc>
                <a:tc>
                  <a:txBody>
                    <a:bodyPr/>
                    <a:lstStyle/>
                    <a:p>
                      <a:pPr algn="ctr"/>
                      <a:r>
                        <a:rPr lang="fr-FR" sz="1400" dirty="0"/>
                        <a:t>1,3%</a:t>
                      </a:r>
                    </a:p>
                  </a:txBody>
                  <a:tcPr>
                    <a:solidFill>
                      <a:schemeClr val="bg2">
                        <a:lumMod val="20000"/>
                        <a:lumOff val="80000"/>
                      </a:schemeClr>
                    </a:solidFill>
                  </a:tcPr>
                </a:tc>
                <a:extLst>
                  <a:ext uri="{0D108BD9-81ED-4DB2-BD59-A6C34878D82A}">
                    <a16:rowId xmlns:a16="http://schemas.microsoft.com/office/drawing/2014/main" val="1048583218"/>
                  </a:ext>
                </a:extLst>
              </a:tr>
              <a:tr h="338836">
                <a:tc>
                  <a:txBody>
                    <a:bodyPr/>
                    <a:lstStyle/>
                    <a:p>
                      <a:r>
                        <a:rPr lang="fr-FR" sz="1400" dirty="0"/>
                        <a:t>Allemagne</a:t>
                      </a:r>
                    </a:p>
                  </a:txBody>
                  <a:tcPr>
                    <a:solidFill>
                      <a:schemeClr val="bg2">
                        <a:lumMod val="20000"/>
                        <a:lumOff val="80000"/>
                      </a:schemeClr>
                    </a:solidFill>
                  </a:tcPr>
                </a:tc>
                <a:tc>
                  <a:txBody>
                    <a:bodyPr/>
                    <a:lstStyle/>
                    <a:p>
                      <a:pPr algn="ctr"/>
                      <a:r>
                        <a:rPr lang="fr-FR" sz="1400" dirty="0"/>
                        <a:t>1,4%</a:t>
                      </a:r>
                    </a:p>
                  </a:txBody>
                  <a:tcPr>
                    <a:solidFill>
                      <a:schemeClr val="bg2">
                        <a:lumMod val="20000"/>
                        <a:lumOff val="80000"/>
                      </a:schemeClr>
                    </a:solidFill>
                  </a:tcPr>
                </a:tc>
                <a:tc>
                  <a:txBody>
                    <a:bodyPr/>
                    <a:lstStyle/>
                    <a:p>
                      <a:pPr algn="ctr"/>
                      <a:r>
                        <a:rPr lang="fr-FR" sz="1400" dirty="0"/>
                        <a:t>0,7%</a:t>
                      </a:r>
                    </a:p>
                  </a:txBody>
                  <a:tcPr>
                    <a:solidFill>
                      <a:schemeClr val="bg2">
                        <a:lumMod val="20000"/>
                        <a:lumOff val="80000"/>
                      </a:schemeClr>
                    </a:solidFill>
                  </a:tcPr>
                </a:tc>
                <a:tc>
                  <a:txBody>
                    <a:bodyPr/>
                    <a:lstStyle/>
                    <a:p>
                      <a:pPr algn="ctr"/>
                      <a:r>
                        <a:rPr lang="fr-FR" sz="1400" dirty="0"/>
                        <a:t>1,1%</a:t>
                      </a:r>
                    </a:p>
                  </a:txBody>
                  <a:tcPr>
                    <a:solidFill>
                      <a:schemeClr val="bg2">
                        <a:lumMod val="20000"/>
                        <a:lumOff val="80000"/>
                      </a:schemeClr>
                    </a:solidFill>
                  </a:tcPr>
                </a:tc>
                <a:extLst>
                  <a:ext uri="{0D108BD9-81ED-4DB2-BD59-A6C34878D82A}">
                    <a16:rowId xmlns:a16="http://schemas.microsoft.com/office/drawing/2014/main" val="1037166007"/>
                  </a:ext>
                </a:extLst>
              </a:tr>
              <a:tr h="338836">
                <a:tc>
                  <a:txBody>
                    <a:bodyPr/>
                    <a:lstStyle/>
                    <a:p>
                      <a:r>
                        <a:rPr lang="fr-FR" sz="1400" dirty="0"/>
                        <a:t>Zone Euro</a:t>
                      </a:r>
                    </a:p>
                  </a:txBody>
                  <a:tcPr>
                    <a:solidFill>
                      <a:schemeClr val="bg2">
                        <a:lumMod val="20000"/>
                        <a:lumOff val="80000"/>
                      </a:schemeClr>
                    </a:solidFill>
                  </a:tcPr>
                </a:tc>
                <a:tc>
                  <a:txBody>
                    <a:bodyPr/>
                    <a:lstStyle/>
                    <a:p>
                      <a:pPr algn="ctr"/>
                      <a:r>
                        <a:rPr lang="fr-FR" sz="1400" dirty="0"/>
                        <a:t>1,8%</a:t>
                      </a:r>
                    </a:p>
                  </a:txBody>
                  <a:tcPr>
                    <a:solidFill>
                      <a:schemeClr val="bg2">
                        <a:lumMod val="20000"/>
                        <a:lumOff val="80000"/>
                      </a:schemeClr>
                    </a:solidFill>
                  </a:tcPr>
                </a:tc>
                <a:tc>
                  <a:txBody>
                    <a:bodyPr/>
                    <a:lstStyle/>
                    <a:p>
                      <a:pPr algn="ctr"/>
                      <a:r>
                        <a:rPr lang="fr-FR" sz="1400" dirty="0"/>
                        <a:t>1%</a:t>
                      </a:r>
                    </a:p>
                  </a:txBody>
                  <a:tcPr>
                    <a:solidFill>
                      <a:schemeClr val="bg2">
                        <a:lumMod val="20000"/>
                        <a:lumOff val="80000"/>
                      </a:schemeClr>
                    </a:solidFill>
                  </a:tcPr>
                </a:tc>
                <a:tc>
                  <a:txBody>
                    <a:bodyPr/>
                    <a:lstStyle/>
                    <a:p>
                      <a:pPr algn="ctr"/>
                      <a:r>
                        <a:rPr lang="fr-FR" sz="1400" dirty="0"/>
                        <a:t>1,2%</a:t>
                      </a:r>
                    </a:p>
                  </a:txBody>
                  <a:tcPr>
                    <a:solidFill>
                      <a:schemeClr val="bg2">
                        <a:lumMod val="20000"/>
                        <a:lumOff val="80000"/>
                      </a:schemeClr>
                    </a:solidFill>
                  </a:tcPr>
                </a:tc>
                <a:extLst>
                  <a:ext uri="{0D108BD9-81ED-4DB2-BD59-A6C34878D82A}">
                    <a16:rowId xmlns:a16="http://schemas.microsoft.com/office/drawing/2014/main" val="3012213543"/>
                  </a:ext>
                </a:extLst>
              </a:tr>
              <a:tr h="338836">
                <a:tc>
                  <a:txBody>
                    <a:bodyPr/>
                    <a:lstStyle/>
                    <a:p>
                      <a:r>
                        <a:rPr lang="fr-FR" sz="1400" dirty="0"/>
                        <a:t>Royaume Uni</a:t>
                      </a:r>
                    </a:p>
                  </a:txBody>
                  <a:tcPr>
                    <a:solidFill>
                      <a:schemeClr val="bg2">
                        <a:lumMod val="20000"/>
                        <a:lumOff val="80000"/>
                      </a:schemeClr>
                    </a:solidFill>
                  </a:tcPr>
                </a:tc>
                <a:tc>
                  <a:txBody>
                    <a:bodyPr/>
                    <a:lstStyle/>
                    <a:p>
                      <a:pPr algn="ctr"/>
                      <a:r>
                        <a:rPr lang="fr-FR" sz="1400" dirty="0"/>
                        <a:t>1,4%</a:t>
                      </a:r>
                    </a:p>
                  </a:txBody>
                  <a:tcPr>
                    <a:solidFill>
                      <a:schemeClr val="bg2">
                        <a:lumMod val="20000"/>
                        <a:lumOff val="80000"/>
                      </a:schemeClr>
                    </a:solidFill>
                  </a:tcPr>
                </a:tc>
                <a:tc>
                  <a:txBody>
                    <a:bodyPr/>
                    <a:lstStyle/>
                    <a:p>
                      <a:pPr algn="ctr"/>
                      <a:r>
                        <a:rPr lang="fr-FR" sz="1400" dirty="0"/>
                        <a:t>0,8%</a:t>
                      </a:r>
                    </a:p>
                  </a:txBody>
                  <a:tcPr>
                    <a:solidFill>
                      <a:schemeClr val="bg2">
                        <a:lumMod val="20000"/>
                        <a:lumOff val="80000"/>
                      </a:schemeClr>
                    </a:solidFill>
                  </a:tcPr>
                </a:tc>
                <a:tc>
                  <a:txBody>
                    <a:bodyPr/>
                    <a:lstStyle/>
                    <a:p>
                      <a:pPr algn="ctr"/>
                      <a:r>
                        <a:rPr lang="fr-FR" sz="1400" dirty="0"/>
                        <a:t>0,9%</a:t>
                      </a:r>
                    </a:p>
                  </a:txBody>
                  <a:tcPr>
                    <a:solidFill>
                      <a:schemeClr val="bg2">
                        <a:lumMod val="20000"/>
                        <a:lumOff val="80000"/>
                      </a:schemeClr>
                    </a:solidFill>
                  </a:tcPr>
                </a:tc>
                <a:extLst>
                  <a:ext uri="{0D108BD9-81ED-4DB2-BD59-A6C34878D82A}">
                    <a16:rowId xmlns:a16="http://schemas.microsoft.com/office/drawing/2014/main" val="4076411897"/>
                  </a:ext>
                </a:extLst>
              </a:tr>
              <a:tr h="338836">
                <a:tc>
                  <a:txBody>
                    <a:bodyPr/>
                    <a:lstStyle/>
                    <a:p>
                      <a:r>
                        <a:rPr lang="fr-FR" sz="1400" dirty="0"/>
                        <a:t>Chine</a:t>
                      </a:r>
                    </a:p>
                  </a:txBody>
                  <a:tcPr>
                    <a:solidFill>
                      <a:schemeClr val="bg2">
                        <a:lumMod val="20000"/>
                        <a:lumOff val="80000"/>
                      </a:schemeClr>
                    </a:solidFill>
                  </a:tcPr>
                </a:tc>
                <a:tc>
                  <a:txBody>
                    <a:bodyPr/>
                    <a:lstStyle/>
                    <a:p>
                      <a:pPr algn="ctr"/>
                      <a:r>
                        <a:rPr lang="fr-FR" sz="1400" dirty="0"/>
                        <a:t>6,6%</a:t>
                      </a:r>
                    </a:p>
                  </a:txBody>
                  <a:tcPr>
                    <a:solidFill>
                      <a:schemeClr val="bg2">
                        <a:lumMod val="20000"/>
                        <a:lumOff val="80000"/>
                      </a:schemeClr>
                    </a:solidFill>
                  </a:tcPr>
                </a:tc>
                <a:tc>
                  <a:txBody>
                    <a:bodyPr/>
                    <a:lstStyle/>
                    <a:p>
                      <a:pPr algn="ctr"/>
                      <a:r>
                        <a:rPr lang="fr-FR" sz="1400" dirty="0"/>
                        <a:t>6,2%</a:t>
                      </a:r>
                    </a:p>
                  </a:txBody>
                  <a:tcPr>
                    <a:solidFill>
                      <a:schemeClr val="bg2">
                        <a:lumMod val="20000"/>
                        <a:lumOff val="80000"/>
                      </a:schemeClr>
                    </a:solidFill>
                  </a:tcPr>
                </a:tc>
                <a:tc>
                  <a:txBody>
                    <a:bodyPr/>
                    <a:lstStyle/>
                    <a:p>
                      <a:pPr marL="0" algn="ctr" defTabSz="914400" rtl="0" eaLnBrk="1" latinLnBrk="0" hangingPunct="1"/>
                      <a:r>
                        <a:rPr lang="fr-FR" sz="1400" kern="1200" dirty="0">
                          <a:solidFill>
                            <a:schemeClr val="dk1"/>
                          </a:solidFill>
                          <a:latin typeface="+mn-lt"/>
                          <a:ea typeface="+mn-ea"/>
                          <a:cs typeface="+mn-cs"/>
                        </a:rPr>
                        <a:t>6%</a:t>
                      </a:r>
                    </a:p>
                  </a:txBody>
                  <a:tcPr>
                    <a:solidFill>
                      <a:schemeClr val="bg2">
                        <a:lumMod val="20000"/>
                        <a:lumOff val="80000"/>
                      </a:schemeClr>
                    </a:solidFill>
                  </a:tcPr>
                </a:tc>
                <a:extLst>
                  <a:ext uri="{0D108BD9-81ED-4DB2-BD59-A6C34878D82A}">
                    <a16:rowId xmlns:a16="http://schemas.microsoft.com/office/drawing/2014/main" val="2233503655"/>
                  </a:ext>
                </a:extLst>
              </a:tr>
              <a:tr h="338836">
                <a:tc>
                  <a:txBody>
                    <a:bodyPr/>
                    <a:lstStyle/>
                    <a:p>
                      <a:r>
                        <a:rPr lang="fr-FR" sz="1400" dirty="0"/>
                        <a:t>Etats-Unis</a:t>
                      </a:r>
                    </a:p>
                  </a:txBody>
                  <a:tcPr>
                    <a:solidFill>
                      <a:schemeClr val="bg2">
                        <a:lumMod val="20000"/>
                        <a:lumOff val="80000"/>
                      </a:schemeClr>
                    </a:solidFill>
                  </a:tcPr>
                </a:tc>
                <a:tc>
                  <a:txBody>
                    <a:bodyPr/>
                    <a:lstStyle/>
                    <a:p>
                      <a:pPr algn="ctr"/>
                      <a:r>
                        <a:rPr lang="fr-FR" sz="1400" dirty="0"/>
                        <a:t>2,9%</a:t>
                      </a:r>
                    </a:p>
                  </a:txBody>
                  <a:tcPr>
                    <a:solidFill>
                      <a:schemeClr val="bg2">
                        <a:lumMod val="20000"/>
                        <a:lumOff val="80000"/>
                      </a:schemeClr>
                    </a:solidFill>
                  </a:tcPr>
                </a:tc>
                <a:tc>
                  <a:txBody>
                    <a:bodyPr/>
                    <a:lstStyle/>
                    <a:p>
                      <a:pPr algn="ctr"/>
                      <a:r>
                        <a:rPr lang="fr-FR" sz="1400" dirty="0"/>
                        <a:t>2,6%</a:t>
                      </a:r>
                    </a:p>
                  </a:txBody>
                  <a:tcPr>
                    <a:solidFill>
                      <a:schemeClr val="bg2">
                        <a:lumMod val="20000"/>
                        <a:lumOff val="80000"/>
                      </a:schemeClr>
                    </a:solidFill>
                  </a:tcPr>
                </a:tc>
                <a:tc>
                  <a:txBody>
                    <a:bodyPr/>
                    <a:lstStyle/>
                    <a:p>
                      <a:pPr algn="ctr"/>
                      <a:r>
                        <a:rPr lang="fr-FR" sz="1400" dirty="0"/>
                        <a:t>2,2%</a:t>
                      </a:r>
                    </a:p>
                  </a:txBody>
                  <a:tcPr>
                    <a:solidFill>
                      <a:schemeClr val="bg2">
                        <a:lumMod val="20000"/>
                        <a:lumOff val="80000"/>
                      </a:schemeClr>
                    </a:solidFill>
                  </a:tcPr>
                </a:tc>
                <a:extLst>
                  <a:ext uri="{0D108BD9-81ED-4DB2-BD59-A6C34878D82A}">
                    <a16:rowId xmlns:a16="http://schemas.microsoft.com/office/drawing/2014/main" val="3152287872"/>
                  </a:ext>
                </a:extLst>
              </a:tr>
              <a:tr h="338836">
                <a:tc>
                  <a:txBody>
                    <a:bodyPr/>
                    <a:lstStyle/>
                    <a:p>
                      <a:r>
                        <a:rPr lang="fr-FR" sz="1400" b="1" dirty="0"/>
                        <a:t>Monde</a:t>
                      </a:r>
                    </a:p>
                  </a:txBody>
                  <a:tcPr>
                    <a:solidFill>
                      <a:schemeClr val="bg2">
                        <a:lumMod val="20000"/>
                        <a:lumOff val="80000"/>
                      </a:schemeClr>
                    </a:solidFill>
                  </a:tcPr>
                </a:tc>
                <a:tc>
                  <a:txBody>
                    <a:bodyPr/>
                    <a:lstStyle/>
                    <a:p>
                      <a:pPr algn="ctr"/>
                      <a:r>
                        <a:rPr lang="fr-FR" sz="1400" b="1" dirty="0"/>
                        <a:t>3,6%</a:t>
                      </a:r>
                    </a:p>
                  </a:txBody>
                  <a:tcPr>
                    <a:solidFill>
                      <a:schemeClr val="bg2">
                        <a:lumMod val="20000"/>
                        <a:lumOff val="80000"/>
                      </a:schemeClr>
                    </a:solidFill>
                  </a:tcPr>
                </a:tc>
                <a:tc>
                  <a:txBody>
                    <a:bodyPr/>
                    <a:lstStyle/>
                    <a:p>
                      <a:pPr algn="ctr"/>
                      <a:r>
                        <a:rPr lang="fr-FR" sz="1400" b="1" dirty="0"/>
                        <a:t>3,3%</a:t>
                      </a:r>
                    </a:p>
                  </a:txBody>
                  <a:tcPr>
                    <a:solidFill>
                      <a:schemeClr val="bg2">
                        <a:lumMod val="20000"/>
                        <a:lumOff val="80000"/>
                      </a:schemeClr>
                    </a:solidFill>
                  </a:tcPr>
                </a:tc>
                <a:tc>
                  <a:txBody>
                    <a:bodyPr/>
                    <a:lstStyle/>
                    <a:p>
                      <a:pPr algn="ctr"/>
                      <a:r>
                        <a:rPr lang="fr-FR" sz="1400" b="1" dirty="0"/>
                        <a:t>3,4%</a:t>
                      </a:r>
                    </a:p>
                  </a:txBody>
                  <a:tcPr>
                    <a:solidFill>
                      <a:schemeClr val="bg2">
                        <a:lumMod val="20000"/>
                        <a:lumOff val="80000"/>
                      </a:schemeClr>
                    </a:solidFill>
                  </a:tcPr>
                </a:tc>
                <a:extLst>
                  <a:ext uri="{0D108BD9-81ED-4DB2-BD59-A6C34878D82A}">
                    <a16:rowId xmlns:a16="http://schemas.microsoft.com/office/drawing/2014/main" val="1065879061"/>
                  </a:ext>
                </a:extLst>
              </a:tr>
            </a:tbl>
          </a:graphicData>
        </a:graphic>
      </p:graphicFrame>
      <p:sp>
        <p:nvSpPr>
          <p:cNvPr id="10" name="Espace réservé du contenu 2">
            <a:extLst>
              <a:ext uri="{FF2B5EF4-FFF2-40B4-BE49-F238E27FC236}">
                <a16:creationId xmlns:a16="http://schemas.microsoft.com/office/drawing/2014/main" id="{E7D8A03C-4649-4737-86FE-283D4EC63166}"/>
              </a:ext>
            </a:extLst>
          </p:cNvPr>
          <p:cNvSpPr txBox="1">
            <a:spLocks/>
          </p:cNvSpPr>
          <p:nvPr/>
        </p:nvSpPr>
        <p:spPr bwMode="auto">
          <a:xfrm>
            <a:off x="4736700" y="1629942"/>
            <a:ext cx="4300337"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fr-FR" dirty="0">
                <a:solidFill>
                  <a:schemeClr val="tx1"/>
                </a:solidFill>
                <a:cs typeface="Calibri" panose="020F0502020204030204" pitchFamily="34" charset="0"/>
              </a:rPr>
              <a:t>La conjoncture mondiale a connu un léger ralentissement en 2018 et ce ralentissement devrait se poursuivre en 2019</a:t>
            </a:r>
          </a:p>
          <a:p>
            <a:pPr>
              <a:buFont typeface="Arial" panose="020B0604020202020204" pitchFamily="34" charset="0"/>
              <a:buChar char="•"/>
            </a:pPr>
            <a:r>
              <a:rPr lang="fr-FR" dirty="0">
                <a:solidFill>
                  <a:schemeClr val="tx1"/>
                </a:solidFill>
                <a:cs typeface="Calibri" panose="020F0502020204030204" pitchFamily="34" charset="0"/>
              </a:rPr>
              <a:t>En 2019-2020, les incertitudes et les tensions dominent : tensions commerciales causées notamment par le durcissement de la politique américaine ; incertitudes quant au devenir de la croissance chinoise</a:t>
            </a:r>
          </a:p>
          <a:p>
            <a:pPr>
              <a:buFont typeface="Arial" panose="020B0604020202020204" pitchFamily="34" charset="0"/>
              <a:buChar char="•"/>
            </a:pPr>
            <a:r>
              <a:rPr lang="fr-FR" dirty="0">
                <a:solidFill>
                  <a:schemeClr val="tx1"/>
                </a:solidFill>
                <a:cs typeface="Calibri" panose="020F0502020204030204" pitchFamily="34" charset="0"/>
              </a:rPr>
              <a:t>La zone Euro, et notamment la France, a subi plus fortement que d’autres zones le ralentissement mondial</a:t>
            </a:r>
          </a:p>
          <a:p>
            <a:pPr>
              <a:buFont typeface="Arial" panose="020B0604020202020204" pitchFamily="34" charset="0"/>
              <a:buChar char="•"/>
            </a:pPr>
            <a:r>
              <a:rPr lang="fr-FR" dirty="0">
                <a:solidFill>
                  <a:schemeClr val="tx1"/>
                </a:solidFill>
                <a:cs typeface="Calibri" panose="020F0502020204030204" pitchFamily="34" charset="0"/>
              </a:rPr>
              <a:t>Au sein de la zone Euro, c’est le ralentissement allemand qui est très fort, en raison notamment du recul des exportations et d’une transition difficile de l’automobile ; cette dégradation touchera la France, grand partenaire commercial de l’Allemagne.</a:t>
            </a:r>
          </a:p>
          <a:p>
            <a:pPr>
              <a:buFont typeface="Arial" panose="020B0604020202020204" pitchFamily="34" charset="0"/>
              <a:buChar char="•"/>
            </a:pPr>
            <a:r>
              <a:rPr lang="fr-FR" dirty="0">
                <a:solidFill>
                  <a:schemeClr val="tx1"/>
                </a:solidFill>
                <a:cs typeface="Calibri" panose="020F0502020204030204" pitchFamily="34" charset="0"/>
              </a:rPr>
              <a:t>Pour ce qui concerne les années 2019-20, plusieurs risques dominent :</a:t>
            </a:r>
          </a:p>
          <a:p>
            <a:pPr lvl="1">
              <a:buFontTx/>
              <a:buChar char="-"/>
            </a:pPr>
            <a:r>
              <a:rPr lang="fr-FR" sz="1050" dirty="0">
                <a:solidFill>
                  <a:schemeClr val="tx1"/>
                </a:solidFill>
                <a:cs typeface="Calibri" panose="020F0502020204030204" pitchFamily="34" charset="0"/>
              </a:rPr>
              <a:t>Comment vont évoluer les relations commerciales entre les principaux pôles mondiaux ?</a:t>
            </a:r>
          </a:p>
          <a:p>
            <a:pPr lvl="1">
              <a:buFontTx/>
              <a:buChar char="-"/>
            </a:pPr>
            <a:r>
              <a:rPr lang="fr-FR" sz="1050" dirty="0">
                <a:solidFill>
                  <a:schemeClr val="tx1"/>
                </a:solidFill>
                <a:cs typeface="Calibri" panose="020F0502020204030204" pitchFamily="34" charset="0"/>
              </a:rPr>
              <a:t>La croissance chinoise va-t-elle fortement ralentir ?</a:t>
            </a:r>
          </a:p>
          <a:p>
            <a:pPr lvl="1">
              <a:buFontTx/>
              <a:buChar char="-"/>
            </a:pPr>
            <a:r>
              <a:rPr lang="fr-FR" sz="1050" dirty="0">
                <a:solidFill>
                  <a:schemeClr val="tx1"/>
                </a:solidFill>
                <a:cs typeface="Calibri" panose="020F0502020204030204" pitchFamily="34" charset="0"/>
              </a:rPr>
              <a:t>Quelle sera l’évolution des prix de l’énergie en 2019 ?</a:t>
            </a:r>
          </a:p>
          <a:p>
            <a:pPr lvl="1">
              <a:buFontTx/>
              <a:buChar char="-"/>
            </a:pPr>
            <a:r>
              <a:rPr lang="fr-FR" sz="1050" dirty="0">
                <a:solidFill>
                  <a:schemeClr val="tx1"/>
                </a:solidFill>
                <a:cs typeface="Calibri" panose="020F0502020204030204" pitchFamily="34" charset="0"/>
              </a:rPr>
              <a:t>Les risques financiers vont-ils se résorber ?</a:t>
            </a:r>
          </a:p>
          <a:p>
            <a:pPr lvl="1">
              <a:buFontTx/>
              <a:buChar char="-"/>
            </a:pPr>
            <a:r>
              <a:rPr lang="fr-FR" sz="1050" dirty="0">
                <a:solidFill>
                  <a:schemeClr val="tx1"/>
                </a:solidFill>
                <a:cs typeface="Calibri" panose="020F0502020204030204" pitchFamily="34" charset="0"/>
              </a:rPr>
              <a:t>A l’échelle européenne,  l’impact du Brexit est difficile à évaluer mais pourrait renforcer l’impact négatif du ralentissement mondial</a:t>
            </a:r>
          </a:p>
          <a:p>
            <a:pPr>
              <a:buFontTx/>
              <a:buChar char="-"/>
            </a:pPr>
            <a:endParaRPr lang="fr-FR"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dirty="0">
              <a:solidFill>
                <a:schemeClr val="tx1"/>
              </a:solidFill>
              <a:cs typeface="Calibri" panose="020F0502020204030204" pitchFamily="34" charset="0"/>
            </a:endParaRPr>
          </a:p>
        </p:txBody>
      </p:sp>
    </p:spTree>
    <p:extLst>
      <p:ext uri="{BB962C8B-B14F-4D97-AF65-F5344CB8AC3E}">
        <p14:creationId xmlns:p14="http://schemas.microsoft.com/office/powerpoint/2010/main" val="238304546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6</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700308" y="1174109"/>
            <a:ext cx="8280920" cy="5391880"/>
          </a:xfrm>
        </p:spPr>
        <p:txBody>
          <a:bodyPr/>
          <a:lstStyle/>
          <a:p>
            <a:pPr marL="0" indent="0">
              <a:spcBef>
                <a:spcPts val="600"/>
              </a:spcBef>
              <a:buNone/>
            </a:pPr>
            <a:r>
              <a:rPr lang="fr-FR" sz="1600" dirty="0">
                <a:solidFill>
                  <a:schemeClr val="tx1"/>
                </a:solidFill>
                <a:cs typeface="Calibri" panose="020F0502020204030204" pitchFamily="34" charset="0"/>
              </a:rPr>
              <a:t>Les prévisions pour la France en 2019-2020 sont incertaines, dominées par l’impact des mesures prises par l’Etat en 2018 mais aussi par les répercussions de l’environnement mondial</a:t>
            </a:r>
            <a:endParaRPr lang="fr-FR" sz="1400" dirty="0">
              <a:solidFill>
                <a:schemeClr val="tx1"/>
              </a:solidFill>
              <a:cs typeface="Calibri" panose="020F0502020204030204" pitchFamily="34" charset="0"/>
            </a:endParaRPr>
          </a:p>
          <a:p>
            <a:pPr>
              <a:spcBef>
                <a:spcPts val="600"/>
              </a:spcBef>
              <a:buFont typeface="Arial" panose="020B0604020202020204" pitchFamily="34" charset="0"/>
              <a:buChar char="•"/>
            </a:pPr>
            <a:r>
              <a:rPr lang="fr-FR" sz="1400" dirty="0">
                <a:solidFill>
                  <a:schemeClr val="tx1"/>
                </a:solidFill>
                <a:cs typeface="Calibri" panose="020F0502020204030204" pitchFamily="34" charset="0"/>
              </a:rPr>
              <a:t>Croissance : </a:t>
            </a:r>
          </a:p>
          <a:p>
            <a:pPr lvl="1">
              <a:buFontTx/>
              <a:buChar char="-"/>
            </a:pPr>
            <a:r>
              <a:rPr lang="fr-FR" sz="1100" dirty="0">
                <a:solidFill>
                  <a:schemeClr val="tx1"/>
                </a:solidFill>
                <a:cs typeface="Calibri" panose="020F0502020204030204" pitchFamily="34" charset="0"/>
              </a:rPr>
              <a:t>La croissance a subi un ralentissement en 2018 (1,5% contre 2,3% en 2017), accentué à la fin de l’année par la conjoncture économique et sociale (notamment l’effet de la « crise des gilets jaunes » sur la consommation des ménages)</a:t>
            </a:r>
          </a:p>
          <a:p>
            <a:pPr lvl="1">
              <a:buFontTx/>
              <a:buChar char="-"/>
            </a:pPr>
            <a:r>
              <a:rPr lang="fr-FR" sz="1100" dirty="0">
                <a:solidFill>
                  <a:schemeClr val="tx1"/>
                </a:solidFill>
                <a:cs typeface="Calibri" panose="020F0502020204030204" pitchFamily="34" charset="0"/>
              </a:rPr>
              <a:t>L’année 2019 devrait voir un redressement du pouvoir d’achat du fait de l’impact des mesures prises en 2018 (et donc de la consommation), compensant, mais seulement en partie, l’effet du ralentissement mondial sur la croissance. </a:t>
            </a:r>
          </a:p>
          <a:p>
            <a:pPr lvl="1">
              <a:buFontTx/>
              <a:buChar char="-"/>
            </a:pPr>
            <a:r>
              <a:rPr lang="fr-FR" sz="1100" dirty="0">
                <a:solidFill>
                  <a:schemeClr val="tx1"/>
                </a:solidFill>
                <a:cs typeface="Calibri" panose="020F0502020204030204" pitchFamily="34" charset="0"/>
              </a:rPr>
              <a:t>L’inconnue concerne l’investissement (des entreprises mais aussi des ménages – forte baisse des permis de construire fin 2018 -)</a:t>
            </a:r>
          </a:p>
          <a:p>
            <a:pPr>
              <a:spcBef>
                <a:spcPts val="600"/>
              </a:spcBef>
              <a:buFont typeface="Arial" panose="020B0604020202020204" pitchFamily="34" charset="0"/>
              <a:buChar char="•"/>
            </a:pPr>
            <a:r>
              <a:rPr lang="fr-FR" sz="1400" dirty="0">
                <a:solidFill>
                  <a:schemeClr val="tx1"/>
                </a:solidFill>
                <a:cs typeface="Calibri" panose="020F0502020204030204" pitchFamily="34" charset="0"/>
              </a:rPr>
              <a:t>Inflation :</a:t>
            </a:r>
          </a:p>
          <a:p>
            <a:pPr lvl="1">
              <a:buFontTx/>
              <a:buChar char="-"/>
            </a:pPr>
            <a:r>
              <a:rPr lang="fr-FR" sz="1100" dirty="0">
                <a:solidFill>
                  <a:schemeClr val="tx1"/>
                </a:solidFill>
                <a:cs typeface="Calibri" panose="020F0502020204030204" pitchFamily="34" charset="0"/>
              </a:rPr>
              <a:t>L’inflation s’est accélérée mais demeure contenue aux alentours de 2%</a:t>
            </a:r>
          </a:p>
          <a:p>
            <a:pPr>
              <a:spcBef>
                <a:spcPts val="600"/>
              </a:spcBef>
              <a:buFont typeface="Arial" panose="020B0604020202020204" pitchFamily="34" charset="0"/>
              <a:buChar char="•"/>
            </a:pPr>
            <a:r>
              <a:rPr lang="fr-FR" sz="1400" dirty="0">
                <a:solidFill>
                  <a:schemeClr val="tx1"/>
                </a:solidFill>
                <a:cs typeface="Calibri" panose="020F0502020204030204" pitchFamily="34" charset="0"/>
              </a:rPr>
              <a:t>Chômage :</a:t>
            </a:r>
          </a:p>
          <a:p>
            <a:pPr lvl="1">
              <a:buFontTx/>
              <a:buChar char="-"/>
            </a:pPr>
            <a:r>
              <a:rPr lang="fr-FR" sz="1100" dirty="0">
                <a:solidFill>
                  <a:schemeClr val="tx1"/>
                </a:solidFill>
                <a:cs typeface="Calibri" panose="020F0502020204030204" pitchFamily="34" charset="0"/>
              </a:rPr>
              <a:t>Le taux de chômage est passé fin 2018 en dessous du seuil de 9% de la population active (définition BIT)</a:t>
            </a:r>
          </a:p>
          <a:p>
            <a:pPr lvl="1">
              <a:buFontTx/>
              <a:buChar char="-"/>
            </a:pPr>
            <a:r>
              <a:rPr lang="fr-FR" sz="1100" dirty="0">
                <a:solidFill>
                  <a:schemeClr val="tx1"/>
                </a:solidFill>
                <a:cs typeface="Calibri" panose="020F0502020204030204" pitchFamily="34" charset="0"/>
              </a:rPr>
              <a:t>La France présente par rapport à d’autres pays industrialisés la particularité d’avoir une croissance forte de sa population active </a:t>
            </a:r>
          </a:p>
          <a:p>
            <a:pPr>
              <a:spcBef>
                <a:spcPts val="600"/>
              </a:spcBef>
              <a:buFont typeface="Arial" panose="020B0604020202020204" pitchFamily="34" charset="0"/>
              <a:buChar char="•"/>
            </a:pPr>
            <a:r>
              <a:rPr lang="fr-FR" sz="1400" dirty="0">
                <a:solidFill>
                  <a:schemeClr val="tx1"/>
                </a:solidFill>
                <a:cs typeface="Calibri" panose="020F0502020204030204" pitchFamily="34" charset="0"/>
              </a:rPr>
              <a:t>Taux d’intérêt :</a:t>
            </a:r>
          </a:p>
          <a:p>
            <a:pPr lvl="1">
              <a:buFontTx/>
              <a:buChar char="-"/>
            </a:pPr>
            <a:r>
              <a:rPr lang="fr-FR" sz="1100" dirty="0">
                <a:solidFill>
                  <a:schemeClr val="tx1"/>
                </a:solidFill>
                <a:cs typeface="Calibri" panose="020F0502020204030204" pitchFamily="34" charset="0"/>
              </a:rPr>
              <a:t>Les prévisions actuelles anticipent une légère remontée des taux (taux à 10 ans de 0,7% en 2018 à 1,1% fin 2019)</a:t>
            </a:r>
          </a:p>
          <a:p>
            <a:pPr lvl="1">
              <a:buFontTx/>
              <a:buChar char="-"/>
            </a:pPr>
            <a:r>
              <a:rPr lang="fr-FR" sz="1100" dirty="0">
                <a:solidFill>
                  <a:schemeClr val="tx1"/>
                </a:solidFill>
                <a:cs typeface="Calibri" panose="020F0502020204030204" pitchFamily="34" charset="0"/>
              </a:rPr>
              <a:t>Les taux d’intérêt court terme (3 mois) devraient demeurer négatifs</a:t>
            </a: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62772" y="1189983"/>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1. Le contexte économique international et national</a:t>
            </a:r>
          </a:p>
        </p:txBody>
      </p:sp>
    </p:spTree>
    <p:extLst>
      <p:ext uri="{BB962C8B-B14F-4D97-AF65-F5344CB8AC3E}">
        <p14:creationId xmlns:p14="http://schemas.microsoft.com/office/powerpoint/2010/main" val="166306691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7</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69059" y="1052346"/>
            <a:ext cx="8280920" cy="5391880"/>
          </a:xfrm>
        </p:spPr>
        <p:txBody>
          <a:bodyPr/>
          <a:lstStyle/>
          <a:p>
            <a:pPr marL="0" indent="0">
              <a:spcBef>
                <a:spcPts val="600"/>
              </a:spcBef>
              <a:buNone/>
            </a:pPr>
            <a:r>
              <a:rPr lang="fr-FR" sz="1600" dirty="0">
                <a:solidFill>
                  <a:schemeClr val="tx1"/>
                </a:solidFill>
                <a:cs typeface="Calibri" panose="020F0502020204030204" pitchFamily="34" charset="0"/>
              </a:rPr>
              <a:t>Le déficit public demeure élevé à fin 2018 et les mesures prises fin 2018 font douter de la capacité de l’Etat à atteindre ses objectifs tant en 2019 (réduction du déficit hors éléments exceptionnels) qu’à horizon 2022 (quasi équilibre des finances publiques)</a:t>
            </a: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62772" y="1189983"/>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2. La situation des finances publiques et les lois de finances</a:t>
            </a:r>
          </a:p>
        </p:txBody>
      </p:sp>
      <p:graphicFrame>
        <p:nvGraphicFramePr>
          <p:cNvPr id="7" name="Tableau 6">
            <a:extLst>
              <a:ext uri="{FF2B5EF4-FFF2-40B4-BE49-F238E27FC236}">
                <a16:creationId xmlns:a16="http://schemas.microsoft.com/office/drawing/2014/main" id="{904FAA98-2FF6-48AE-AA56-F102EE58561B}"/>
              </a:ext>
            </a:extLst>
          </p:cNvPr>
          <p:cNvGraphicFramePr>
            <a:graphicFrameLocks noGrp="1"/>
          </p:cNvGraphicFramePr>
          <p:nvPr>
            <p:extLst/>
          </p:nvPr>
        </p:nvGraphicFramePr>
        <p:xfrm>
          <a:off x="4657463" y="2071608"/>
          <a:ext cx="4437586" cy="25095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933100912"/>
                    </a:ext>
                  </a:extLst>
                </a:gridCol>
                <a:gridCol w="897362">
                  <a:extLst>
                    <a:ext uri="{9D8B030D-6E8A-4147-A177-3AD203B41FA5}">
                      <a16:colId xmlns:a16="http://schemas.microsoft.com/office/drawing/2014/main" val="2212179930"/>
                    </a:ext>
                  </a:extLst>
                </a:gridCol>
                <a:gridCol w="1008112">
                  <a:extLst>
                    <a:ext uri="{9D8B030D-6E8A-4147-A177-3AD203B41FA5}">
                      <a16:colId xmlns:a16="http://schemas.microsoft.com/office/drawing/2014/main" val="2279300219"/>
                    </a:ext>
                  </a:extLst>
                </a:gridCol>
                <a:gridCol w="1008112">
                  <a:extLst>
                    <a:ext uri="{9D8B030D-6E8A-4147-A177-3AD203B41FA5}">
                      <a16:colId xmlns:a16="http://schemas.microsoft.com/office/drawing/2014/main" val="2669705162"/>
                    </a:ext>
                  </a:extLst>
                </a:gridCol>
              </a:tblGrid>
              <a:tr h="534040">
                <a:tc>
                  <a:txBody>
                    <a:bodyPr/>
                    <a:lstStyle/>
                    <a:p>
                      <a:r>
                        <a:rPr lang="fr-FR" sz="1400" dirty="0">
                          <a:solidFill>
                            <a:schemeClr val="tx1"/>
                          </a:solidFill>
                        </a:rPr>
                        <a:t>Besoin de financement % PIB</a:t>
                      </a:r>
                    </a:p>
                  </a:txBody>
                  <a:tcPr>
                    <a:solidFill>
                      <a:schemeClr val="bg2">
                        <a:lumMod val="60000"/>
                        <a:lumOff val="40000"/>
                      </a:schemeClr>
                    </a:solidFill>
                  </a:tcPr>
                </a:tc>
                <a:tc>
                  <a:txBody>
                    <a:bodyPr/>
                    <a:lstStyle/>
                    <a:p>
                      <a:pPr algn="ctr"/>
                      <a:r>
                        <a:rPr lang="fr-FR" sz="1400" dirty="0">
                          <a:solidFill>
                            <a:schemeClr val="tx1"/>
                          </a:solidFill>
                        </a:rPr>
                        <a:t>2017</a:t>
                      </a:r>
                    </a:p>
                  </a:txBody>
                  <a:tcPr>
                    <a:solidFill>
                      <a:schemeClr val="bg2">
                        <a:lumMod val="60000"/>
                        <a:lumOff val="40000"/>
                      </a:schemeClr>
                    </a:solidFill>
                  </a:tcPr>
                </a:tc>
                <a:tc>
                  <a:txBody>
                    <a:bodyPr/>
                    <a:lstStyle/>
                    <a:p>
                      <a:pPr algn="ctr"/>
                      <a:r>
                        <a:rPr lang="fr-FR" sz="1400" dirty="0">
                          <a:solidFill>
                            <a:schemeClr val="tx1"/>
                          </a:solidFill>
                        </a:rPr>
                        <a:t>2018</a:t>
                      </a:r>
                    </a:p>
                  </a:txBody>
                  <a:tcPr>
                    <a:solidFill>
                      <a:schemeClr val="bg2">
                        <a:lumMod val="60000"/>
                        <a:lumOff val="40000"/>
                      </a:schemeClr>
                    </a:solidFill>
                  </a:tcPr>
                </a:tc>
                <a:tc>
                  <a:txBody>
                    <a:bodyPr/>
                    <a:lstStyle/>
                    <a:p>
                      <a:pPr algn="ctr"/>
                      <a:r>
                        <a:rPr lang="fr-FR" sz="1400" dirty="0">
                          <a:solidFill>
                            <a:schemeClr val="tx1"/>
                          </a:solidFill>
                        </a:rPr>
                        <a:t>2019</a:t>
                      </a:r>
                    </a:p>
                  </a:txBody>
                  <a:tcPr>
                    <a:solidFill>
                      <a:schemeClr val="bg2">
                        <a:lumMod val="60000"/>
                        <a:lumOff val="40000"/>
                      </a:schemeClr>
                    </a:solidFill>
                  </a:tcPr>
                </a:tc>
                <a:extLst>
                  <a:ext uri="{0D108BD9-81ED-4DB2-BD59-A6C34878D82A}">
                    <a16:rowId xmlns:a16="http://schemas.microsoft.com/office/drawing/2014/main" val="3870396360"/>
                  </a:ext>
                </a:extLst>
              </a:tr>
              <a:tr h="370840">
                <a:tc>
                  <a:txBody>
                    <a:bodyPr/>
                    <a:lstStyle/>
                    <a:p>
                      <a:r>
                        <a:rPr lang="fr-FR" sz="1400" dirty="0"/>
                        <a:t>Etat</a:t>
                      </a:r>
                    </a:p>
                  </a:txBody>
                  <a:tcPr>
                    <a:solidFill>
                      <a:schemeClr val="bg2">
                        <a:lumMod val="20000"/>
                        <a:lumOff val="80000"/>
                      </a:schemeClr>
                    </a:solidFill>
                  </a:tcPr>
                </a:tc>
                <a:tc>
                  <a:txBody>
                    <a:bodyPr/>
                    <a:lstStyle/>
                    <a:p>
                      <a:pPr algn="ctr"/>
                      <a:r>
                        <a:rPr lang="fr-FR" sz="1400" dirty="0"/>
                        <a:t>-2,9%</a:t>
                      </a:r>
                    </a:p>
                  </a:txBody>
                  <a:tcPr>
                    <a:solidFill>
                      <a:schemeClr val="bg2">
                        <a:lumMod val="20000"/>
                        <a:lumOff val="80000"/>
                      </a:schemeClr>
                    </a:solidFill>
                  </a:tcPr>
                </a:tc>
                <a:tc>
                  <a:txBody>
                    <a:bodyPr/>
                    <a:lstStyle/>
                    <a:p>
                      <a:pPr algn="ctr"/>
                      <a:r>
                        <a:rPr lang="fr-FR" sz="1400" dirty="0"/>
                        <a:t>-3,3%</a:t>
                      </a:r>
                    </a:p>
                  </a:txBody>
                  <a:tcPr>
                    <a:solidFill>
                      <a:schemeClr val="bg2">
                        <a:lumMod val="20000"/>
                        <a:lumOff val="80000"/>
                      </a:schemeClr>
                    </a:solidFill>
                  </a:tcPr>
                </a:tc>
                <a:tc>
                  <a:txBody>
                    <a:bodyPr/>
                    <a:lstStyle/>
                    <a:p>
                      <a:pPr algn="ctr"/>
                      <a:r>
                        <a:rPr lang="fr-FR" sz="1400" dirty="0"/>
                        <a:t>-4,3%</a:t>
                      </a:r>
                    </a:p>
                  </a:txBody>
                  <a:tcPr>
                    <a:solidFill>
                      <a:schemeClr val="bg2">
                        <a:lumMod val="20000"/>
                        <a:lumOff val="80000"/>
                      </a:schemeClr>
                    </a:solidFill>
                  </a:tcPr>
                </a:tc>
                <a:extLst>
                  <a:ext uri="{0D108BD9-81ED-4DB2-BD59-A6C34878D82A}">
                    <a16:rowId xmlns:a16="http://schemas.microsoft.com/office/drawing/2014/main" val="1048583218"/>
                  </a:ext>
                </a:extLst>
              </a:tr>
              <a:tr h="370840">
                <a:tc>
                  <a:txBody>
                    <a:bodyPr/>
                    <a:lstStyle/>
                    <a:p>
                      <a:r>
                        <a:rPr lang="fr-FR" sz="1400" dirty="0"/>
                        <a:t>Organismes de Sécurité sociale</a:t>
                      </a:r>
                    </a:p>
                  </a:txBody>
                  <a:tcPr>
                    <a:solidFill>
                      <a:schemeClr val="bg2">
                        <a:lumMod val="20000"/>
                        <a:lumOff val="80000"/>
                      </a:schemeClr>
                    </a:solidFill>
                  </a:tcPr>
                </a:tc>
                <a:tc>
                  <a:txBody>
                    <a:bodyPr/>
                    <a:lstStyle/>
                    <a:p>
                      <a:pPr algn="ctr"/>
                      <a:r>
                        <a:rPr lang="fr-FR" sz="1400" dirty="0"/>
                        <a:t>0,3%</a:t>
                      </a:r>
                    </a:p>
                  </a:txBody>
                  <a:tcPr>
                    <a:solidFill>
                      <a:schemeClr val="bg2">
                        <a:lumMod val="20000"/>
                        <a:lumOff val="80000"/>
                      </a:schemeClr>
                    </a:solidFill>
                  </a:tcPr>
                </a:tc>
                <a:tc>
                  <a:txBody>
                    <a:bodyPr/>
                    <a:lstStyle/>
                    <a:p>
                      <a:pPr algn="ctr"/>
                      <a:r>
                        <a:rPr lang="fr-FR" sz="1400" dirty="0"/>
                        <a:t>0,6%</a:t>
                      </a:r>
                    </a:p>
                  </a:txBody>
                  <a:tcPr>
                    <a:solidFill>
                      <a:schemeClr val="bg2">
                        <a:lumMod val="20000"/>
                        <a:lumOff val="80000"/>
                      </a:schemeClr>
                    </a:solidFill>
                  </a:tcPr>
                </a:tc>
                <a:tc>
                  <a:txBody>
                    <a:bodyPr/>
                    <a:lstStyle/>
                    <a:p>
                      <a:pPr algn="ctr"/>
                      <a:r>
                        <a:rPr lang="fr-FR" sz="1400" dirty="0"/>
                        <a:t>0,8%</a:t>
                      </a:r>
                    </a:p>
                  </a:txBody>
                  <a:tcPr>
                    <a:solidFill>
                      <a:schemeClr val="bg2">
                        <a:lumMod val="20000"/>
                        <a:lumOff val="80000"/>
                      </a:schemeClr>
                    </a:solidFill>
                  </a:tcPr>
                </a:tc>
                <a:extLst>
                  <a:ext uri="{0D108BD9-81ED-4DB2-BD59-A6C34878D82A}">
                    <a16:rowId xmlns:a16="http://schemas.microsoft.com/office/drawing/2014/main" val="3012213543"/>
                  </a:ext>
                </a:extLst>
              </a:tr>
              <a:tr h="370840">
                <a:tc>
                  <a:txBody>
                    <a:bodyPr/>
                    <a:lstStyle/>
                    <a:p>
                      <a:r>
                        <a:rPr lang="fr-FR" sz="1400" dirty="0"/>
                        <a:t>Collectivités locales</a:t>
                      </a:r>
                    </a:p>
                  </a:txBody>
                  <a:tcPr>
                    <a:solidFill>
                      <a:schemeClr val="bg2">
                        <a:lumMod val="20000"/>
                        <a:lumOff val="80000"/>
                      </a:schemeClr>
                    </a:solidFill>
                  </a:tcPr>
                </a:tc>
                <a:tc>
                  <a:txBody>
                    <a:bodyPr/>
                    <a:lstStyle/>
                    <a:p>
                      <a:pPr algn="ctr"/>
                      <a:r>
                        <a:rPr lang="fr-FR" sz="1400" dirty="0"/>
                        <a:t>0</a:t>
                      </a:r>
                    </a:p>
                  </a:txBody>
                  <a:tcPr>
                    <a:solidFill>
                      <a:schemeClr val="bg2">
                        <a:lumMod val="20000"/>
                        <a:lumOff val="80000"/>
                      </a:schemeClr>
                    </a:solidFill>
                  </a:tcPr>
                </a:tc>
                <a:tc>
                  <a:txBody>
                    <a:bodyPr/>
                    <a:lstStyle/>
                    <a:p>
                      <a:pPr algn="ctr"/>
                      <a:r>
                        <a:rPr lang="fr-FR" sz="1400" dirty="0"/>
                        <a:t>0,1%</a:t>
                      </a:r>
                    </a:p>
                  </a:txBody>
                  <a:tcPr>
                    <a:solidFill>
                      <a:schemeClr val="bg2">
                        <a:lumMod val="20000"/>
                        <a:lumOff val="80000"/>
                      </a:schemeClr>
                    </a:solidFill>
                  </a:tcPr>
                </a:tc>
                <a:tc>
                  <a:txBody>
                    <a:bodyPr/>
                    <a:lstStyle/>
                    <a:p>
                      <a:pPr algn="ctr"/>
                      <a:r>
                        <a:rPr lang="fr-FR" sz="1400" dirty="0"/>
                        <a:t>0,1%</a:t>
                      </a:r>
                    </a:p>
                  </a:txBody>
                  <a:tcPr>
                    <a:solidFill>
                      <a:schemeClr val="bg2">
                        <a:lumMod val="20000"/>
                        <a:lumOff val="80000"/>
                      </a:schemeClr>
                    </a:solidFill>
                  </a:tcPr>
                </a:tc>
                <a:extLst>
                  <a:ext uri="{0D108BD9-81ED-4DB2-BD59-A6C34878D82A}">
                    <a16:rowId xmlns:a16="http://schemas.microsoft.com/office/drawing/2014/main" val="3152287872"/>
                  </a:ext>
                </a:extLst>
              </a:tr>
              <a:tr h="370840">
                <a:tc>
                  <a:txBody>
                    <a:bodyPr/>
                    <a:lstStyle/>
                    <a:p>
                      <a:r>
                        <a:rPr lang="fr-FR" sz="1400" b="1" dirty="0"/>
                        <a:t>TOTAL </a:t>
                      </a:r>
                      <a:r>
                        <a:rPr lang="fr-FR" sz="1050" b="1" dirty="0"/>
                        <a:t>(arrondi)</a:t>
                      </a:r>
                      <a:endParaRPr lang="fr-FR" sz="1400" b="1" dirty="0"/>
                    </a:p>
                  </a:txBody>
                  <a:tcPr>
                    <a:solidFill>
                      <a:schemeClr val="bg2">
                        <a:lumMod val="20000"/>
                        <a:lumOff val="80000"/>
                      </a:schemeClr>
                    </a:solidFill>
                  </a:tcPr>
                </a:tc>
                <a:tc>
                  <a:txBody>
                    <a:bodyPr/>
                    <a:lstStyle/>
                    <a:p>
                      <a:pPr algn="ctr"/>
                      <a:r>
                        <a:rPr lang="fr-FR" sz="1400" b="1" dirty="0"/>
                        <a:t>-2,6%</a:t>
                      </a:r>
                    </a:p>
                  </a:txBody>
                  <a:tcPr>
                    <a:solidFill>
                      <a:schemeClr val="bg2">
                        <a:lumMod val="20000"/>
                        <a:lumOff val="80000"/>
                      </a:schemeClr>
                    </a:solidFill>
                  </a:tcPr>
                </a:tc>
                <a:tc>
                  <a:txBody>
                    <a:bodyPr/>
                    <a:lstStyle/>
                    <a:p>
                      <a:pPr algn="ctr"/>
                      <a:r>
                        <a:rPr lang="fr-FR" sz="1400" b="1" dirty="0"/>
                        <a:t>-2,6%</a:t>
                      </a:r>
                    </a:p>
                  </a:txBody>
                  <a:tcPr>
                    <a:solidFill>
                      <a:schemeClr val="bg2">
                        <a:lumMod val="20000"/>
                        <a:lumOff val="80000"/>
                      </a:schemeClr>
                    </a:solidFill>
                  </a:tcPr>
                </a:tc>
                <a:tc>
                  <a:txBody>
                    <a:bodyPr/>
                    <a:lstStyle/>
                    <a:p>
                      <a:pPr algn="ctr"/>
                      <a:r>
                        <a:rPr lang="fr-FR" sz="1400" b="1" dirty="0"/>
                        <a:t>-3,4%</a:t>
                      </a:r>
                    </a:p>
                  </a:txBody>
                  <a:tcPr>
                    <a:solidFill>
                      <a:schemeClr val="bg2">
                        <a:lumMod val="20000"/>
                        <a:lumOff val="80000"/>
                      </a:schemeClr>
                    </a:solidFill>
                  </a:tcPr>
                </a:tc>
                <a:extLst>
                  <a:ext uri="{0D108BD9-81ED-4DB2-BD59-A6C34878D82A}">
                    <a16:rowId xmlns:a16="http://schemas.microsoft.com/office/drawing/2014/main" val="1065879061"/>
                  </a:ext>
                </a:extLst>
              </a:tr>
            </a:tbl>
          </a:graphicData>
        </a:graphic>
      </p:graphicFrame>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574258" y="1988840"/>
            <a:ext cx="3888432" cy="37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fr-FR" dirty="0">
                <a:solidFill>
                  <a:schemeClr val="tx1"/>
                </a:solidFill>
                <a:cs typeface="Calibri" panose="020F0502020204030204" pitchFamily="34" charset="0"/>
              </a:rPr>
              <a:t>Le déficit public ne s’est pas réduit en 2018 malgré  l’amélioration de la situation des organismes de sécurité sociale et des collectivités locales </a:t>
            </a:r>
          </a:p>
          <a:p>
            <a:pPr>
              <a:buFont typeface="Arial" panose="020B0604020202020204" pitchFamily="34" charset="0"/>
              <a:buChar char="•"/>
            </a:pPr>
            <a:endParaRPr lang="fr-FR" dirty="0">
              <a:solidFill>
                <a:schemeClr val="tx1"/>
              </a:solidFill>
              <a:cs typeface="Calibri" panose="020F0502020204030204" pitchFamily="34" charset="0"/>
            </a:endParaRPr>
          </a:p>
          <a:p>
            <a:pPr>
              <a:buFont typeface="Arial" panose="020B0604020202020204" pitchFamily="34" charset="0"/>
              <a:buChar char="•"/>
            </a:pPr>
            <a:r>
              <a:rPr lang="fr-FR" dirty="0">
                <a:solidFill>
                  <a:schemeClr val="tx1"/>
                </a:solidFill>
                <a:cs typeface="Calibri" panose="020F0502020204030204" pitchFamily="34" charset="0"/>
              </a:rPr>
              <a:t>Il faut noter que les collectivités locales ne pèsent que pour moins de 9% dans la dette publique globale alors qu’elles représentent environ 70% de l’investissement public.</a:t>
            </a:r>
          </a:p>
          <a:p>
            <a:pPr>
              <a:buFont typeface="Arial" panose="020B0604020202020204" pitchFamily="34" charset="0"/>
              <a:buChar char="•"/>
            </a:pPr>
            <a:endParaRPr lang="fr-FR" dirty="0">
              <a:solidFill>
                <a:schemeClr val="tx1"/>
              </a:solidFill>
              <a:cs typeface="Calibri" panose="020F0502020204030204" pitchFamily="34" charset="0"/>
            </a:endParaRPr>
          </a:p>
          <a:p>
            <a:pPr>
              <a:buFont typeface="Arial" panose="020B0604020202020204" pitchFamily="34" charset="0"/>
              <a:buChar char="•"/>
            </a:pPr>
            <a:r>
              <a:rPr lang="fr-FR" dirty="0">
                <a:solidFill>
                  <a:schemeClr val="tx1"/>
                </a:solidFill>
                <a:cs typeface="Calibri" panose="020F0502020204030204" pitchFamily="34" charset="0"/>
              </a:rPr>
              <a:t>Les mesures prises par l’Etat en décembre 2018 ajoutées à la transformation du CICE en réduction de charges vont aboutir à une forte hausse du déficit public lié uniquement à l’Etat</a:t>
            </a:r>
          </a:p>
          <a:p>
            <a:pPr>
              <a:buFont typeface="Arial" panose="020B0604020202020204" pitchFamily="34" charset="0"/>
              <a:buChar char="•"/>
            </a:pPr>
            <a:endParaRPr lang="fr-FR" dirty="0">
              <a:solidFill>
                <a:schemeClr val="tx1"/>
              </a:solidFill>
              <a:cs typeface="Calibri" panose="020F0502020204030204" pitchFamily="34" charset="0"/>
            </a:endParaRPr>
          </a:p>
          <a:p>
            <a:pPr>
              <a:buFont typeface="Arial" panose="020B0604020202020204" pitchFamily="34" charset="0"/>
              <a:buChar char="•"/>
            </a:pPr>
            <a:r>
              <a:rPr lang="fr-FR" dirty="0">
                <a:solidFill>
                  <a:schemeClr val="tx1"/>
                </a:solidFill>
                <a:cs typeface="Calibri" panose="020F0502020204030204" pitchFamily="34" charset="0"/>
              </a:rPr>
              <a:t>Il faut ajouter que le ralentissement de la croissance en 2019 n’est pas totalement pris en compte dans ces chiffres</a:t>
            </a:r>
          </a:p>
          <a:p>
            <a:pPr>
              <a:buFontTx/>
              <a:buChar char="-"/>
            </a:pPr>
            <a:endParaRPr lang="fr-FR" dirty="0">
              <a:solidFill>
                <a:schemeClr val="tx1"/>
              </a:solidFill>
              <a:cs typeface="Calibri" panose="020F0502020204030204" pitchFamily="34" charset="0"/>
            </a:endParaRPr>
          </a:p>
          <a:p>
            <a:pPr>
              <a:buFontTx/>
              <a:buChar char="-"/>
            </a:pPr>
            <a:endParaRPr lang="fr-FR"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dirty="0">
              <a:solidFill>
                <a:schemeClr val="tx1"/>
              </a:solidFill>
              <a:cs typeface="Calibri" panose="020F0502020204030204" pitchFamily="34" charset="0"/>
            </a:endParaRPr>
          </a:p>
        </p:txBody>
      </p:sp>
      <p:sp>
        <p:nvSpPr>
          <p:cNvPr id="10" name="Espace réservé du contenu 2">
            <a:extLst>
              <a:ext uri="{FF2B5EF4-FFF2-40B4-BE49-F238E27FC236}">
                <a16:creationId xmlns:a16="http://schemas.microsoft.com/office/drawing/2014/main" id="{12B82215-FA7E-4BB1-95CD-C3E98C750AA8}"/>
              </a:ext>
            </a:extLst>
          </p:cNvPr>
          <p:cNvSpPr txBox="1">
            <a:spLocks/>
          </p:cNvSpPr>
          <p:nvPr/>
        </p:nvSpPr>
        <p:spPr bwMode="auto">
          <a:xfrm>
            <a:off x="4932040" y="4869160"/>
            <a:ext cx="3888432" cy="109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a:solidFill>
                  <a:schemeClr val="tx1"/>
                </a:solidFill>
                <a:cs typeface="Calibri" panose="020F0502020204030204" pitchFamily="34" charset="0"/>
              </a:rPr>
              <a:t>Le gouvernement souhaite que l’effort financier de redressement des finances publiques soit partagé entre Etat, organismes de sécurité sociale et collectivités locales</a:t>
            </a:r>
          </a:p>
          <a:p>
            <a:pPr>
              <a:buFontTx/>
              <a:buChar char="-"/>
            </a:pPr>
            <a:endParaRPr lang="fr-FR"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dirty="0">
              <a:solidFill>
                <a:schemeClr val="tx1"/>
              </a:solidFill>
              <a:cs typeface="Calibri" panose="020F0502020204030204" pitchFamily="34" charset="0"/>
            </a:endParaRPr>
          </a:p>
        </p:txBody>
      </p:sp>
    </p:spTree>
    <p:extLst>
      <p:ext uri="{BB962C8B-B14F-4D97-AF65-F5344CB8AC3E}">
        <p14:creationId xmlns:p14="http://schemas.microsoft.com/office/powerpoint/2010/main" val="46193157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8</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69059" y="1052346"/>
            <a:ext cx="8280920" cy="5391880"/>
          </a:xfrm>
        </p:spPr>
        <p:txBody>
          <a:bodyPr/>
          <a:lstStyle/>
          <a:p>
            <a:pPr marL="0" indent="0">
              <a:spcBef>
                <a:spcPts val="600"/>
              </a:spcBef>
              <a:buNone/>
            </a:pPr>
            <a:r>
              <a:rPr lang="fr-FR" sz="1600" dirty="0">
                <a:solidFill>
                  <a:schemeClr val="tx1"/>
                </a:solidFill>
                <a:cs typeface="Calibri" panose="020F0502020204030204" pitchFamily="34" charset="0"/>
              </a:rPr>
              <a:t>Les collectivités locales ont démontré en 2017 une capacité à maîtriser l(‘évolution de leurs dépenses de fonctionnement, respectant l’esprit de la loi de programmation des finances publiques (évolution des dépenses publiques locales limitée à 1,2% par an)</a:t>
            </a:r>
            <a:endParaRPr lang="fr-FR" sz="1400" dirty="0">
              <a:solidFill>
                <a:schemeClr val="tx1"/>
              </a:solidFill>
              <a:cs typeface="Calibri" panose="020F0502020204030204" pitchFamily="34" charset="0"/>
            </a:endParaRP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62772" y="1189983"/>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2. La situation des finances publiques et les lois de finances</a:t>
            </a:r>
          </a:p>
        </p:txBody>
      </p:sp>
      <p:graphicFrame>
        <p:nvGraphicFramePr>
          <p:cNvPr id="7" name="Tableau 6">
            <a:extLst>
              <a:ext uri="{FF2B5EF4-FFF2-40B4-BE49-F238E27FC236}">
                <a16:creationId xmlns:a16="http://schemas.microsoft.com/office/drawing/2014/main" id="{904FAA98-2FF6-48AE-AA56-F102EE58561B}"/>
              </a:ext>
            </a:extLst>
          </p:cNvPr>
          <p:cNvGraphicFramePr>
            <a:graphicFrameLocks noGrp="1"/>
          </p:cNvGraphicFramePr>
          <p:nvPr>
            <p:extLst/>
          </p:nvPr>
        </p:nvGraphicFramePr>
        <p:xfrm>
          <a:off x="4572000" y="2852936"/>
          <a:ext cx="4437586" cy="222486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933100912"/>
                    </a:ext>
                  </a:extLst>
                </a:gridCol>
                <a:gridCol w="897362">
                  <a:extLst>
                    <a:ext uri="{9D8B030D-6E8A-4147-A177-3AD203B41FA5}">
                      <a16:colId xmlns:a16="http://schemas.microsoft.com/office/drawing/2014/main" val="2212179930"/>
                    </a:ext>
                  </a:extLst>
                </a:gridCol>
                <a:gridCol w="999397">
                  <a:extLst>
                    <a:ext uri="{9D8B030D-6E8A-4147-A177-3AD203B41FA5}">
                      <a16:colId xmlns:a16="http://schemas.microsoft.com/office/drawing/2014/main" val="2279300219"/>
                    </a:ext>
                  </a:extLst>
                </a:gridCol>
                <a:gridCol w="1016827">
                  <a:extLst>
                    <a:ext uri="{9D8B030D-6E8A-4147-A177-3AD203B41FA5}">
                      <a16:colId xmlns:a16="http://schemas.microsoft.com/office/drawing/2014/main" val="2669705162"/>
                    </a:ext>
                  </a:extLst>
                </a:gridCol>
              </a:tblGrid>
              <a:tr h="246226">
                <a:tc>
                  <a:txBody>
                    <a:bodyPr/>
                    <a:lstStyle/>
                    <a:p>
                      <a:r>
                        <a:rPr lang="fr-FR" sz="1200" dirty="0">
                          <a:solidFill>
                            <a:schemeClr val="tx1"/>
                          </a:solidFill>
                        </a:rPr>
                        <a:t>Volumes budgétaires des collectivités locales</a:t>
                      </a:r>
                    </a:p>
                    <a:p>
                      <a:r>
                        <a:rPr lang="fr-FR" sz="1200" dirty="0">
                          <a:solidFill>
                            <a:schemeClr val="tx1"/>
                          </a:solidFill>
                        </a:rPr>
                        <a:t>DGCL</a:t>
                      </a:r>
                    </a:p>
                  </a:txBody>
                  <a:tcPr>
                    <a:solidFill>
                      <a:schemeClr val="bg2">
                        <a:lumMod val="60000"/>
                        <a:lumOff val="40000"/>
                      </a:schemeClr>
                    </a:solidFill>
                  </a:tcPr>
                </a:tc>
                <a:tc>
                  <a:txBody>
                    <a:bodyPr/>
                    <a:lstStyle/>
                    <a:p>
                      <a:pPr algn="ctr"/>
                      <a:r>
                        <a:rPr lang="fr-FR" sz="1200" dirty="0">
                          <a:solidFill>
                            <a:schemeClr val="tx1"/>
                          </a:solidFill>
                        </a:rPr>
                        <a:t>Dépenses de fct</a:t>
                      </a:r>
                    </a:p>
                    <a:p>
                      <a:pPr algn="ctr"/>
                      <a:r>
                        <a:rPr lang="fr-FR" sz="1200" dirty="0">
                          <a:solidFill>
                            <a:schemeClr val="tx1"/>
                          </a:solidFill>
                        </a:rPr>
                        <a:t>2017</a:t>
                      </a:r>
                    </a:p>
                  </a:txBody>
                  <a:tcPr>
                    <a:solidFill>
                      <a:schemeClr val="bg2">
                        <a:lumMod val="60000"/>
                        <a:lumOff val="40000"/>
                      </a:schemeClr>
                    </a:solidFill>
                  </a:tcPr>
                </a:tc>
                <a:tc>
                  <a:txBody>
                    <a:bodyPr/>
                    <a:lstStyle/>
                    <a:p>
                      <a:pPr algn="ctr"/>
                      <a:r>
                        <a:rPr lang="fr-FR" sz="1200" dirty="0">
                          <a:solidFill>
                            <a:schemeClr val="tx1"/>
                          </a:solidFill>
                        </a:rPr>
                        <a:t>Taux d’évolution 2016-17</a:t>
                      </a:r>
                    </a:p>
                  </a:txBody>
                  <a:tcPr>
                    <a:solidFill>
                      <a:schemeClr val="bg2">
                        <a:lumMod val="60000"/>
                        <a:lumOff val="40000"/>
                      </a:schemeClr>
                    </a:solidFill>
                  </a:tcPr>
                </a:tc>
                <a:tc>
                  <a:txBody>
                    <a:bodyPr/>
                    <a:lstStyle/>
                    <a:p>
                      <a:pPr algn="ctr"/>
                      <a:r>
                        <a:rPr lang="fr-FR" sz="1200" dirty="0">
                          <a:solidFill>
                            <a:schemeClr val="tx1"/>
                          </a:solidFill>
                        </a:rPr>
                        <a:t>Besoin de financement (-) ou excédent de financement (+)</a:t>
                      </a:r>
                    </a:p>
                  </a:txBody>
                  <a:tcPr>
                    <a:solidFill>
                      <a:schemeClr val="bg2">
                        <a:lumMod val="60000"/>
                        <a:lumOff val="40000"/>
                      </a:schemeClr>
                    </a:solidFill>
                  </a:tcPr>
                </a:tc>
                <a:extLst>
                  <a:ext uri="{0D108BD9-81ED-4DB2-BD59-A6C34878D82A}">
                    <a16:rowId xmlns:a16="http://schemas.microsoft.com/office/drawing/2014/main" val="3870396360"/>
                  </a:ext>
                </a:extLst>
              </a:tr>
              <a:tr h="370840">
                <a:tc>
                  <a:txBody>
                    <a:bodyPr/>
                    <a:lstStyle/>
                    <a:p>
                      <a:r>
                        <a:rPr lang="fr-FR" sz="1200" b="0" i="0" dirty="0"/>
                        <a:t>Bloc communal</a:t>
                      </a:r>
                    </a:p>
                  </a:txBody>
                  <a:tcPr>
                    <a:solidFill>
                      <a:schemeClr val="bg2">
                        <a:lumMod val="20000"/>
                        <a:lumOff val="80000"/>
                      </a:schemeClr>
                    </a:solidFill>
                  </a:tcPr>
                </a:tc>
                <a:tc>
                  <a:txBody>
                    <a:bodyPr/>
                    <a:lstStyle/>
                    <a:p>
                      <a:pPr algn="ctr"/>
                      <a:r>
                        <a:rPr lang="fr-FR" sz="1200" b="0" i="0" dirty="0"/>
                        <a:t>92,4 Md€</a:t>
                      </a:r>
                    </a:p>
                  </a:txBody>
                  <a:tcPr>
                    <a:solidFill>
                      <a:schemeClr val="bg2">
                        <a:lumMod val="20000"/>
                        <a:lumOff val="80000"/>
                      </a:schemeClr>
                    </a:solidFill>
                  </a:tcPr>
                </a:tc>
                <a:tc>
                  <a:txBody>
                    <a:bodyPr/>
                    <a:lstStyle/>
                    <a:p>
                      <a:pPr algn="ctr"/>
                      <a:r>
                        <a:rPr lang="fr-FR" sz="1200" b="0" i="0" dirty="0"/>
                        <a:t>1,4%</a:t>
                      </a:r>
                    </a:p>
                  </a:txBody>
                  <a:tcPr>
                    <a:solidFill>
                      <a:schemeClr val="bg2">
                        <a:lumMod val="20000"/>
                        <a:lumOff val="80000"/>
                      </a:schemeClr>
                    </a:solidFill>
                  </a:tcPr>
                </a:tc>
                <a:tc>
                  <a:txBody>
                    <a:bodyPr/>
                    <a:lstStyle/>
                    <a:p>
                      <a:pPr algn="ctr"/>
                      <a:r>
                        <a:rPr lang="fr-FR" sz="1200" b="0" i="0" dirty="0"/>
                        <a:t>+0,7 Md€</a:t>
                      </a:r>
                    </a:p>
                  </a:txBody>
                  <a:tcPr>
                    <a:solidFill>
                      <a:schemeClr val="bg2">
                        <a:lumMod val="20000"/>
                        <a:lumOff val="80000"/>
                      </a:schemeClr>
                    </a:solidFill>
                  </a:tcPr>
                </a:tc>
                <a:extLst>
                  <a:ext uri="{0D108BD9-81ED-4DB2-BD59-A6C34878D82A}">
                    <a16:rowId xmlns:a16="http://schemas.microsoft.com/office/drawing/2014/main" val="3012213543"/>
                  </a:ext>
                </a:extLst>
              </a:tr>
              <a:tr h="363166">
                <a:tc>
                  <a:txBody>
                    <a:bodyPr/>
                    <a:lstStyle/>
                    <a:p>
                      <a:r>
                        <a:rPr lang="fr-FR" sz="1200" b="0" dirty="0"/>
                        <a:t>Départements</a:t>
                      </a:r>
                    </a:p>
                  </a:txBody>
                  <a:tcPr>
                    <a:solidFill>
                      <a:schemeClr val="bg2">
                        <a:lumMod val="20000"/>
                        <a:lumOff val="80000"/>
                      </a:schemeClr>
                    </a:solidFill>
                  </a:tcPr>
                </a:tc>
                <a:tc>
                  <a:txBody>
                    <a:bodyPr/>
                    <a:lstStyle/>
                    <a:p>
                      <a:pPr algn="ctr"/>
                      <a:r>
                        <a:rPr lang="fr-FR" sz="1200" b="0" dirty="0"/>
                        <a:t>58,2 Md€</a:t>
                      </a:r>
                    </a:p>
                  </a:txBody>
                  <a:tcPr>
                    <a:solidFill>
                      <a:schemeClr val="bg2">
                        <a:lumMod val="20000"/>
                        <a:lumOff val="80000"/>
                      </a:schemeClr>
                    </a:solidFill>
                  </a:tcPr>
                </a:tc>
                <a:tc>
                  <a:txBody>
                    <a:bodyPr/>
                    <a:lstStyle/>
                    <a:p>
                      <a:pPr algn="ctr"/>
                      <a:r>
                        <a:rPr lang="fr-FR" sz="1200" b="0" dirty="0"/>
                        <a:t>-0,2%</a:t>
                      </a:r>
                    </a:p>
                  </a:txBody>
                  <a:tcPr>
                    <a:solidFill>
                      <a:schemeClr val="bg2">
                        <a:lumMod val="20000"/>
                        <a:lumOff val="80000"/>
                      </a:schemeClr>
                    </a:solidFill>
                  </a:tcPr>
                </a:tc>
                <a:tc>
                  <a:txBody>
                    <a:bodyPr/>
                    <a:lstStyle/>
                    <a:p>
                      <a:pPr algn="ctr"/>
                      <a:r>
                        <a:rPr lang="fr-FR" sz="1200" b="0" dirty="0"/>
                        <a:t>+1,2 Md€</a:t>
                      </a:r>
                    </a:p>
                  </a:txBody>
                  <a:tcPr>
                    <a:solidFill>
                      <a:schemeClr val="bg2">
                        <a:lumMod val="20000"/>
                        <a:lumOff val="80000"/>
                      </a:schemeClr>
                    </a:solidFill>
                  </a:tcPr>
                </a:tc>
                <a:extLst>
                  <a:ext uri="{0D108BD9-81ED-4DB2-BD59-A6C34878D82A}">
                    <a16:rowId xmlns:a16="http://schemas.microsoft.com/office/drawing/2014/main" val="3152287872"/>
                  </a:ext>
                </a:extLst>
              </a:tr>
              <a:tr h="302136">
                <a:tc>
                  <a:txBody>
                    <a:bodyPr/>
                    <a:lstStyle/>
                    <a:p>
                      <a:r>
                        <a:rPr lang="fr-FR" sz="1200" b="0" dirty="0"/>
                        <a:t>Régions</a:t>
                      </a:r>
                    </a:p>
                  </a:txBody>
                  <a:tcPr>
                    <a:solidFill>
                      <a:schemeClr val="bg2">
                        <a:lumMod val="20000"/>
                        <a:lumOff val="80000"/>
                      </a:schemeClr>
                    </a:solidFill>
                  </a:tcPr>
                </a:tc>
                <a:tc>
                  <a:txBody>
                    <a:bodyPr/>
                    <a:lstStyle/>
                    <a:p>
                      <a:pPr algn="ctr"/>
                      <a:r>
                        <a:rPr lang="fr-FR" sz="1200" b="0" dirty="0"/>
                        <a:t>21,1 Md€</a:t>
                      </a:r>
                    </a:p>
                  </a:txBody>
                  <a:tcPr>
                    <a:solidFill>
                      <a:schemeClr val="bg2">
                        <a:lumMod val="20000"/>
                        <a:lumOff val="80000"/>
                      </a:schemeClr>
                    </a:solidFill>
                  </a:tcPr>
                </a:tc>
                <a:tc>
                  <a:txBody>
                    <a:bodyPr/>
                    <a:lstStyle/>
                    <a:p>
                      <a:pPr algn="ctr"/>
                      <a:r>
                        <a:rPr lang="fr-FR" sz="1200" b="0" dirty="0"/>
                        <a:t>10,2%</a:t>
                      </a:r>
                    </a:p>
                  </a:txBody>
                  <a:tcPr>
                    <a:solidFill>
                      <a:schemeClr val="bg2">
                        <a:lumMod val="20000"/>
                        <a:lumOff val="80000"/>
                      </a:schemeClr>
                    </a:solidFill>
                  </a:tcPr>
                </a:tc>
                <a:tc>
                  <a:txBody>
                    <a:bodyPr/>
                    <a:lstStyle/>
                    <a:p>
                      <a:pPr algn="ctr"/>
                      <a:r>
                        <a:rPr lang="fr-FR" sz="1200" b="0" dirty="0"/>
                        <a:t>-0,8 Md€</a:t>
                      </a:r>
                    </a:p>
                  </a:txBody>
                  <a:tcPr>
                    <a:solidFill>
                      <a:schemeClr val="bg2">
                        <a:lumMod val="20000"/>
                        <a:lumOff val="80000"/>
                      </a:schemeClr>
                    </a:solidFill>
                  </a:tcPr>
                </a:tc>
                <a:extLst>
                  <a:ext uri="{0D108BD9-81ED-4DB2-BD59-A6C34878D82A}">
                    <a16:rowId xmlns:a16="http://schemas.microsoft.com/office/drawing/2014/main" val="1065879061"/>
                  </a:ext>
                </a:extLst>
              </a:tr>
            </a:tbl>
          </a:graphicData>
        </a:graphic>
      </p:graphicFrame>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98789" y="2128301"/>
            <a:ext cx="4308118"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FontTx/>
              <a:buChar char="-"/>
            </a:pPr>
            <a:endParaRPr lang="fr-FR" dirty="0">
              <a:solidFill>
                <a:schemeClr val="tx1"/>
              </a:solidFill>
              <a:cs typeface="Calibri" panose="020F0502020204030204" pitchFamily="34" charset="0"/>
            </a:endParaRPr>
          </a:p>
          <a:p>
            <a:pPr>
              <a:buFont typeface="Arial" panose="020B0604020202020204" pitchFamily="34" charset="0"/>
              <a:buChar char="•"/>
            </a:pPr>
            <a:r>
              <a:rPr lang="fr-FR" dirty="0">
                <a:solidFill>
                  <a:schemeClr val="tx1"/>
                </a:solidFill>
                <a:cs typeface="Calibri" panose="020F0502020204030204" pitchFamily="34" charset="0"/>
              </a:rPr>
              <a:t>Le tableau- ci-contre doit être analysé avec prudence : il prend en compte les transferts de compétences entre départements et région (transport et développement économique principalement).</a:t>
            </a:r>
          </a:p>
          <a:p>
            <a:pPr>
              <a:buFont typeface="Arial" panose="020B0604020202020204" pitchFamily="34" charset="0"/>
              <a:buChar char="•"/>
            </a:pPr>
            <a:endParaRPr lang="fr-FR" dirty="0">
              <a:solidFill>
                <a:schemeClr val="tx1"/>
              </a:solidFill>
              <a:cs typeface="Calibri" panose="020F0502020204030204" pitchFamily="34" charset="0"/>
            </a:endParaRPr>
          </a:p>
          <a:p>
            <a:pPr>
              <a:buFont typeface="Arial" panose="020B0604020202020204" pitchFamily="34" charset="0"/>
              <a:buChar char="•"/>
            </a:pPr>
            <a:r>
              <a:rPr lang="fr-FR" dirty="0">
                <a:solidFill>
                  <a:schemeClr val="tx1"/>
                </a:solidFill>
                <a:cs typeface="Calibri" panose="020F0502020204030204" pitchFamily="34" charset="0"/>
              </a:rPr>
              <a:t>L’année 2017 avait mis en évidence un redressement de l’investissement local après 3 années de baisse (+6,1%)</a:t>
            </a:r>
          </a:p>
          <a:p>
            <a:pPr>
              <a:buFont typeface="Arial" panose="020B0604020202020204" pitchFamily="34" charset="0"/>
              <a:buChar char="•"/>
            </a:pPr>
            <a:endParaRPr lang="fr-FR" dirty="0">
              <a:solidFill>
                <a:schemeClr val="tx1"/>
              </a:solidFill>
              <a:cs typeface="Calibri" panose="020F0502020204030204" pitchFamily="34" charset="0"/>
            </a:endParaRPr>
          </a:p>
          <a:p>
            <a:pPr>
              <a:buFont typeface="Arial" panose="020B0604020202020204" pitchFamily="34" charset="0"/>
              <a:buChar char="•"/>
            </a:pPr>
            <a:r>
              <a:rPr lang="fr-FR" dirty="0">
                <a:solidFill>
                  <a:schemeClr val="tx1"/>
                </a:solidFill>
                <a:cs typeface="Calibri" panose="020F0502020204030204" pitchFamily="34" charset="0"/>
              </a:rPr>
              <a:t>Malgré un recours accru à l’emprunt, le niveau d’endettement des collectivités locales a diminué (ratio encours de dette / épargne brute)</a:t>
            </a:r>
          </a:p>
          <a:p>
            <a:pPr>
              <a:buFont typeface="Arial" panose="020B0604020202020204" pitchFamily="34" charset="0"/>
              <a:buChar char="•"/>
            </a:pPr>
            <a:endParaRPr lang="fr-FR" dirty="0">
              <a:solidFill>
                <a:schemeClr val="tx1"/>
              </a:solidFill>
              <a:cs typeface="Calibri" panose="020F0502020204030204" pitchFamily="34" charset="0"/>
            </a:endParaRPr>
          </a:p>
          <a:p>
            <a:pPr>
              <a:buFontTx/>
              <a:buChar char="-"/>
            </a:pPr>
            <a:r>
              <a:rPr lang="fr-FR" dirty="0">
                <a:solidFill>
                  <a:schemeClr val="tx1"/>
                </a:solidFill>
                <a:cs typeface="Calibri" panose="020F0502020204030204" pitchFamily="34" charset="0"/>
              </a:rPr>
              <a:t>Les premières données relatives à 2018 semblent montrer une faible évolution des dépenses de fonctionnement : 0,7% (et même 0,3% pour les collectivités locales soumises à contractualisation)</a:t>
            </a:r>
          </a:p>
          <a:p>
            <a:pPr>
              <a:buFontTx/>
              <a:buChar char="-"/>
            </a:pPr>
            <a:endParaRPr lang="fr-FR" dirty="0">
              <a:solidFill>
                <a:schemeClr val="tx1"/>
              </a:solidFill>
              <a:cs typeface="Calibri" panose="020F0502020204030204" pitchFamily="34" charset="0"/>
            </a:endParaRPr>
          </a:p>
          <a:p>
            <a:pPr>
              <a:buFontTx/>
              <a:buChar char="-"/>
            </a:pPr>
            <a:endParaRPr lang="fr-FR" dirty="0">
              <a:solidFill>
                <a:schemeClr val="tx1"/>
              </a:solidFill>
              <a:cs typeface="Calibri" panose="020F0502020204030204" pitchFamily="34" charset="0"/>
            </a:endParaRPr>
          </a:p>
          <a:p>
            <a:pPr>
              <a:buFontTx/>
              <a:buChar char="-"/>
            </a:pPr>
            <a:endParaRPr lang="fr-FR"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dirty="0">
              <a:solidFill>
                <a:schemeClr val="tx1"/>
              </a:solidFill>
              <a:cs typeface="Calibri" panose="020F0502020204030204" pitchFamily="34" charset="0"/>
            </a:endParaRPr>
          </a:p>
        </p:txBody>
      </p:sp>
    </p:spTree>
    <p:extLst>
      <p:ext uri="{BB962C8B-B14F-4D97-AF65-F5344CB8AC3E}">
        <p14:creationId xmlns:p14="http://schemas.microsoft.com/office/powerpoint/2010/main" val="210212958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a:extLst>
              <a:ext uri="{FF2B5EF4-FFF2-40B4-BE49-F238E27FC236}">
                <a16:creationId xmlns:a16="http://schemas.microsoft.com/office/drawing/2014/main" id="{35619985-1AD1-4B8E-A5AC-034BDD69BDEB}"/>
              </a:ext>
            </a:extLst>
          </p:cNvPr>
          <p:cNvSpPr>
            <a:spLocks noGrp="1"/>
          </p:cNvSpPr>
          <p:nvPr>
            <p:ph type="sldNum" sz="quarter" idx="4"/>
          </p:nvPr>
        </p:nvSpPr>
        <p:spPr/>
        <p:txBody>
          <a:bodyPr/>
          <a:lstStyle/>
          <a:p>
            <a:pPr>
              <a:defRPr/>
            </a:pPr>
            <a:fld id="{BE150E6C-0C00-43DD-9675-8B4B7B0F9C12}" type="slidenum">
              <a:rPr lang="fr-FR" smtClean="0">
                <a:latin typeface="Calibri Light" panose="020F0302020204030204" pitchFamily="34" charset="0"/>
                <a:cs typeface="Calibri Light" panose="020F0302020204030204" pitchFamily="34" charset="0"/>
              </a:rPr>
              <a:pPr>
                <a:defRPr/>
              </a:pPr>
              <a:t>9</a:t>
            </a:fld>
            <a:endParaRPr lang="fr-FR" dirty="0">
              <a:latin typeface="Calibri Light" panose="020F0302020204030204" pitchFamily="34" charset="0"/>
              <a:cs typeface="Calibri Light" panose="020F0302020204030204" pitchFamily="34" charset="0"/>
            </a:endParaRPr>
          </a:p>
        </p:txBody>
      </p:sp>
      <p:sp>
        <p:nvSpPr>
          <p:cNvPr id="19" name="Espace réservé du contenu 2">
            <a:extLst>
              <a:ext uri="{FF2B5EF4-FFF2-40B4-BE49-F238E27FC236}">
                <a16:creationId xmlns:a16="http://schemas.microsoft.com/office/drawing/2014/main" id="{4A72FC60-FF65-4629-81A5-7C3A5CCCD466}"/>
              </a:ext>
            </a:extLst>
          </p:cNvPr>
          <p:cNvSpPr>
            <a:spLocks noGrp="1"/>
          </p:cNvSpPr>
          <p:nvPr>
            <p:ph idx="1"/>
          </p:nvPr>
        </p:nvSpPr>
        <p:spPr>
          <a:xfrm>
            <a:off x="569059" y="1052346"/>
            <a:ext cx="8280920" cy="5391880"/>
          </a:xfrm>
        </p:spPr>
        <p:txBody>
          <a:bodyPr/>
          <a:lstStyle/>
          <a:p>
            <a:pPr marL="0" indent="0">
              <a:spcBef>
                <a:spcPts val="600"/>
              </a:spcBef>
              <a:buNone/>
            </a:pPr>
            <a:r>
              <a:rPr lang="fr-FR" sz="1600" dirty="0">
                <a:solidFill>
                  <a:schemeClr val="tx1"/>
                </a:solidFill>
                <a:cs typeface="Calibri" panose="020F0502020204030204" pitchFamily="34" charset="0"/>
              </a:rPr>
              <a:t>Principales dispositions de la Loi de Finances 2019 pour les collectivités locales </a:t>
            </a:r>
          </a:p>
          <a:p>
            <a:pPr>
              <a:buFontTx/>
              <a:buChar char="-"/>
            </a:pPr>
            <a:endParaRPr lang="fr-FR" sz="1400" dirty="0">
              <a:solidFill>
                <a:schemeClr val="tx1"/>
              </a:solidFill>
              <a:cs typeface="Calibri" panose="020F0502020204030204" pitchFamily="34" charset="0"/>
            </a:endParaRPr>
          </a:p>
          <a:p>
            <a:pPr marL="0" indent="0">
              <a:spcBef>
                <a:spcPts val="600"/>
              </a:spcBef>
              <a:buNone/>
            </a:pPr>
            <a:endParaRPr lang="fr-FR" sz="1400" dirty="0">
              <a:solidFill>
                <a:schemeClr val="tx1"/>
              </a:solidFill>
              <a:cs typeface="Calibri" panose="020F0502020204030204" pitchFamily="34" charset="0"/>
            </a:endParaRPr>
          </a:p>
        </p:txBody>
      </p:sp>
      <p:sp>
        <p:nvSpPr>
          <p:cNvPr id="5" name="Flèche : droite 4">
            <a:extLst>
              <a:ext uri="{FF2B5EF4-FFF2-40B4-BE49-F238E27FC236}">
                <a16:creationId xmlns:a16="http://schemas.microsoft.com/office/drawing/2014/main" id="{765FF81B-4D78-4164-BF9E-6AE81C7F04EB}"/>
              </a:ext>
            </a:extLst>
          </p:cNvPr>
          <p:cNvSpPr/>
          <p:nvPr/>
        </p:nvSpPr>
        <p:spPr>
          <a:xfrm>
            <a:off x="143969" y="1052346"/>
            <a:ext cx="360040" cy="288032"/>
          </a:xfrm>
          <a:prstGeom prst="rightArrow">
            <a:avLst/>
          </a:prstGeom>
          <a:solidFill>
            <a:srgbClr val="00638F"/>
          </a:solidFill>
          <a:ln>
            <a:solidFill>
              <a:srgbClr val="006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pied de page 3">
            <a:extLst>
              <a:ext uri="{FF2B5EF4-FFF2-40B4-BE49-F238E27FC236}">
                <a16:creationId xmlns:a16="http://schemas.microsoft.com/office/drawing/2014/main" id="{4CC0B21C-5E8A-435A-A875-5715736F75F1}"/>
              </a:ext>
            </a:extLst>
          </p:cNvPr>
          <p:cNvSpPr txBox="1">
            <a:spLocks/>
          </p:cNvSpPr>
          <p:nvPr/>
        </p:nvSpPr>
        <p:spPr>
          <a:xfrm>
            <a:off x="179512" y="476672"/>
            <a:ext cx="6768752" cy="576064"/>
          </a:xfrm>
          <a:prstGeom prst="rect">
            <a:avLst/>
          </a:prstGeom>
        </p:spPr>
        <p:txBody>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fr-FR" b="1" cap="all" dirty="0">
                <a:solidFill>
                  <a:schemeClr val="accent2"/>
                </a:solidFill>
                <a:latin typeface="Calibri Light" panose="020F0302020204030204" pitchFamily="34" charset="0"/>
                <a:cs typeface="Calibri Light" panose="020F0302020204030204" pitchFamily="34" charset="0"/>
              </a:rPr>
              <a:t>2. La situation des finances publiques et les lois de finances</a:t>
            </a:r>
          </a:p>
        </p:txBody>
      </p:sp>
      <p:graphicFrame>
        <p:nvGraphicFramePr>
          <p:cNvPr id="7" name="Tableau 6">
            <a:extLst>
              <a:ext uri="{FF2B5EF4-FFF2-40B4-BE49-F238E27FC236}">
                <a16:creationId xmlns:a16="http://schemas.microsoft.com/office/drawing/2014/main" id="{904FAA98-2FF6-48AE-AA56-F102EE58561B}"/>
              </a:ext>
            </a:extLst>
          </p:cNvPr>
          <p:cNvGraphicFramePr>
            <a:graphicFrameLocks noGrp="1"/>
          </p:cNvGraphicFramePr>
          <p:nvPr>
            <p:extLst/>
          </p:nvPr>
        </p:nvGraphicFramePr>
        <p:xfrm>
          <a:off x="5332880" y="1920753"/>
          <a:ext cx="3597037" cy="2851645"/>
        </p:xfrm>
        <a:graphic>
          <a:graphicData uri="http://schemas.openxmlformats.org/drawingml/2006/table">
            <a:tbl>
              <a:tblPr firstRow="1" bandRow="1">
                <a:tableStyleId>{5C22544A-7EE6-4342-B048-85BDC9FD1C3A}</a:tableStyleId>
              </a:tblPr>
              <a:tblGrid>
                <a:gridCol w="1598462">
                  <a:extLst>
                    <a:ext uri="{9D8B030D-6E8A-4147-A177-3AD203B41FA5}">
                      <a16:colId xmlns:a16="http://schemas.microsoft.com/office/drawing/2014/main" val="933100912"/>
                    </a:ext>
                  </a:extLst>
                </a:gridCol>
                <a:gridCol w="941207">
                  <a:extLst>
                    <a:ext uri="{9D8B030D-6E8A-4147-A177-3AD203B41FA5}">
                      <a16:colId xmlns:a16="http://schemas.microsoft.com/office/drawing/2014/main" val="2212179930"/>
                    </a:ext>
                  </a:extLst>
                </a:gridCol>
                <a:gridCol w="1057368">
                  <a:extLst>
                    <a:ext uri="{9D8B030D-6E8A-4147-A177-3AD203B41FA5}">
                      <a16:colId xmlns:a16="http://schemas.microsoft.com/office/drawing/2014/main" val="2279300219"/>
                    </a:ext>
                  </a:extLst>
                </a:gridCol>
              </a:tblGrid>
              <a:tr h="1083805">
                <a:tc>
                  <a:txBody>
                    <a:bodyPr/>
                    <a:lstStyle/>
                    <a:p>
                      <a:r>
                        <a:rPr lang="fr-FR" sz="1400" dirty="0">
                          <a:solidFill>
                            <a:schemeClr val="tx1"/>
                          </a:solidFill>
                        </a:rPr>
                        <a:t>Quelques données sur la fiscalité des communes et EPCI </a:t>
                      </a:r>
                      <a:r>
                        <a:rPr lang="fr-FR" sz="1100" dirty="0">
                          <a:solidFill>
                            <a:schemeClr val="tx1"/>
                          </a:solidFill>
                        </a:rPr>
                        <a:t>(DGCL, en M€)</a:t>
                      </a:r>
                      <a:endParaRPr lang="fr-FR" sz="1400" dirty="0">
                        <a:solidFill>
                          <a:schemeClr val="tx1"/>
                        </a:solidFill>
                      </a:endParaRPr>
                    </a:p>
                  </a:txBody>
                  <a:tcPr>
                    <a:solidFill>
                      <a:schemeClr val="bg2">
                        <a:lumMod val="60000"/>
                        <a:lumOff val="40000"/>
                      </a:schemeClr>
                    </a:solidFill>
                  </a:tcPr>
                </a:tc>
                <a:tc>
                  <a:txBody>
                    <a:bodyPr/>
                    <a:lstStyle/>
                    <a:p>
                      <a:pPr algn="ctr"/>
                      <a:r>
                        <a:rPr lang="fr-FR" sz="1400" dirty="0">
                          <a:solidFill>
                            <a:schemeClr val="tx1"/>
                          </a:solidFill>
                        </a:rPr>
                        <a:t>Produit 2017</a:t>
                      </a:r>
                    </a:p>
                  </a:txBody>
                  <a:tcPr>
                    <a:solidFill>
                      <a:schemeClr val="bg2">
                        <a:lumMod val="60000"/>
                        <a:lumOff val="40000"/>
                      </a:schemeClr>
                    </a:solidFill>
                  </a:tcPr>
                </a:tc>
                <a:tc>
                  <a:txBody>
                    <a:bodyPr/>
                    <a:lstStyle/>
                    <a:p>
                      <a:pPr algn="ctr"/>
                      <a:r>
                        <a:rPr lang="fr-FR" sz="1400" dirty="0">
                          <a:solidFill>
                            <a:schemeClr val="tx1"/>
                          </a:solidFill>
                        </a:rPr>
                        <a:t>Progression moyenne 2016-17 </a:t>
                      </a:r>
                    </a:p>
                  </a:txBody>
                  <a:tcPr>
                    <a:solidFill>
                      <a:schemeClr val="bg2">
                        <a:lumMod val="60000"/>
                        <a:lumOff val="40000"/>
                      </a:schemeClr>
                    </a:solidFill>
                  </a:tcPr>
                </a:tc>
                <a:extLst>
                  <a:ext uri="{0D108BD9-81ED-4DB2-BD59-A6C34878D82A}">
                    <a16:rowId xmlns:a16="http://schemas.microsoft.com/office/drawing/2014/main" val="3870396360"/>
                  </a:ext>
                </a:extLst>
              </a:tr>
              <a:tr h="347008">
                <a:tc>
                  <a:txBody>
                    <a:bodyPr/>
                    <a:lstStyle/>
                    <a:p>
                      <a:r>
                        <a:rPr lang="fr-FR" sz="1400" dirty="0"/>
                        <a:t>Taxe d’habitation</a:t>
                      </a:r>
                    </a:p>
                  </a:txBody>
                  <a:tcPr>
                    <a:solidFill>
                      <a:schemeClr val="bg2">
                        <a:lumMod val="20000"/>
                        <a:lumOff val="80000"/>
                      </a:schemeClr>
                    </a:solidFill>
                  </a:tcPr>
                </a:tc>
                <a:tc>
                  <a:txBody>
                    <a:bodyPr/>
                    <a:lstStyle/>
                    <a:p>
                      <a:pPr algn="ctr"/>
                      <a:r>
                        <a:rPr lang="fr-FR" sz="1400" dirty="0"/>
                        <a:t>22 282</a:t>
                      </a:r>
                    </a:p>
                  </a:txBody>
                  <a:tcPr>
                    <a:solidFill>
                      <a:schemeClr val="bg2">
                        <a:lumMod val="20000"/>
                        <a:lumOff val="80000"/>
                      </a:schemeClr>
                    </a:solidFill>
                  </a:tcPr>
                </a:tc>
                <a:tc>
                  <a:txBody>
                    <a:bodyPr/>
                    <a:lstStyle/>
                    <a:p>
                      <a:pPr algn="ctr"/>
                      <a:r>
                        <a:rPr lang="fr-FR" sz="1400" dirty="0"/>
                        <a:t>1,9% (effet taux : 0,4%)</a:t>
                      </a:r>
                    </a:p>
                  </a:txBody>
                  <a:tcPr>
                    <a:solidFill>
                      <a:schemeClr val="bg2">
                        <a:lumMod val="20000"/>
                        <a:lumOff val="80000"/>
                      </a:schemeClr>
                    </a:solidFill>
                  </a:tcPr>
                </a:tc>
                <a:extLst>
                  <a:ext uri="{0D108BD9-81ED-4DB2-BD59-A6C34878D82A}">
                    <a16:rowId xmlns:a16="http://schemas.microsoft.com/office/drawing/2014/main" val="1048583218"/>
                  </a:ext>
                </a:extLst>
              </a:tr>
              <a:tr h="347008">
                <a:tc>
                  <a:txBody>
                    <a:bodyPr/>
                    <a:lstStyle/>
                    <a:p>
                      <a:r>
                        <a:rPr lang="fr-FR" sz="1400" dirty="0"/>
                        <a:t>Taxe sur le foncier bâti</a:t>
                      </a:r>
                    </a:p>
                  </a:txBody>
                  <a:tcPr>
                    <a:solidFill>
                      <a:schemeClr val="bg2">
                        <a:lumMod val="20000"/>
                        <a:lumOff val="80000"/>
                      </a:schemeClr>
                    </a:solidFill>
                  </a:tcPr>
                </a:tc>
                <a:tc>
                  <a:txBody>
                    <a:bodyPr/>
                    <a:lstStyle/>
                    <a:p>
                      <a:pPr algn="ctr"/>
                      <a:r>
                        <a:rPr lang="fr-FR" sz="1400" dirty="0"/>
                        <a:t>18 558</a:t>
                      </a:r>
                    </a:p>
                  </a:txBody>
                  <a:tcPr>
                    <a:solidFill>
                      <a:schemeClr val="bg2">
                        <a:lumMod val="20000"/>
                        <a:lumOff val="80000"/>
                      </a:schemeClr>
                    </a:solidFill>
                  </a:tcPr>
                </a:tc>
                <a:tc>
                  <a:txBody>
                    <a:bodyPr/>
                    <a:lstStyle/>
                    <a:p>
                      <a:pPr algn="ctr"/>
                      <a:r>
                        <a:rPr lang="fr-FR" sz="1400" dirty="0"/>
                        <a:t>2,5% (effet taux 0,7%)</a:t>
                      </a:r>
                    </a:p>
                  </a:txBody>
                  <a:tcPr>
                    <a:solidFill>
                      <a:schemeClr val="bg2">
                        <a:lumMod val="20000"/>
                        <a:lumOff val="80000"/>
                      </a:schemeClr>
                    </a:solidFill>
                  </a:tcPr>
                </a:tc>
                <a:extLst>
                  <a:ext uri="{0D108BD9-81ED-4DB2-BD59-A6C34878D82A}">
                    <a16:rowId xmlns:a16="http://schemas.microsoft.com/office/drawing/2014/main" val="3012213543"/>
                  </a:ext>
                </a:extLst>
              </a:tr>
              <a:tr h="347008">
                <a:tc>
                  <a:txBody>
                    <a:bodyPr/>
                    <a:lstStyle/>
                    <a:p>
                      <a:r>
                        <a:rPr lang="fr-FR" sz="1400" dirty="0"/>
                        <a:t>Impôts économiques </a:t>
                      </a:r>
                      <a:r>
                        <a:rPr lang="fr-FR" sz="1100" dirty="0"/>
                        <a:t>(CFE et CVAE essentiellement)</a:t>
                      </a:r>
                      <a:endParaRPr lang="fr-FR" sz="1400" dirty="0"/>
                    </a:p>
                  </a:txBody>
                  <a:tcPr>
                    <a:solidFill>
                      <a:schemeClr val="bg2">
                        <a:lumMod val="20000"/>
                        <a:lumOff val="80000"/>
                      </a:schemeClr>
                    </a:solidFill>
                  </a:tcPr>
                </a:tc>
                <a:tc>
                  <a:txBody>
                    <a:bodyPr/>
                    <a:lstStyle/>
                    <a:p>
                      <a:pPr algn="ctr"/>
                      <a:r>
                        <a:rPr lang="fr-FR" sz="1400" dirty="0"/>
                        <a:t>13 848</a:t>
                      </a:r>
                    </a:p>
                  </a:txBody>
                  <a:tcPr>
                    <a:solidFill>
                      <a:schemeClr val="bg2">
                        <a:lumMod val="20000"/>
                        <a:lumOff val="80000"/>
                      </a:schemeClr>
                    </a:solidFill>
                  </a:tcPr>
                </a:tc>
                <a:tc>
                  <a:txBody>
                    <a:bodyPr/>
                    <a:lstStyle/>
                    <a:p>
                      <a:pPr algn="ctr"/>
                      <a:r>
                        <a:rPr lang="fr-FR" sz="1400" dirty="0"/>
                        <a:t>4,8% (effet taux pour la CFE : 0,5%)</a:t>
                      </a:r>
                    </a:p>
                  </a:txBody>
                  <a:tcPr>
                    <a:solidFill>
                      <a:schemeClr val="bg2">
                        <a:lumMod val="20000"/>
                        <a:lumOff val="80000"/>
                      </a:schemeClr>
                    </a:solidFill>
                  </a:tcPr>
                </a:tc>
                <a:extLst>
                  <a:ext uri="{0D108BD9-81ED-4DB2-BD59-A6C34878D82A}">
                    <a16:rowId xmlns:a16="http://schemas.microsoft.com/office/drawing/2014/main" val="3152287872"/>
                  </a:ext>
                </a:extLst>
              </a:tr>
            </a:tbl>
          </a:graphicData>
        </a:graphic>
      </p:graphicFrame>
      <p:sp>
        <p:nvSpPr>
          <p:cNvPr id="9" name="Espace réservé du contenu 2">
            <a:extLst>
              <a:ext uri="{FF2B5EF4-FFF2-40B4-BE49-F238E27FC236}">
                <a16:creationId xmlns:a16="http://schemas.microsoft.com/office/drawing/2014/main" id="{0749FA23-7B1A-4CE6-8717-0AC8BED0F49D}"/>
              </a:ext>
            </a:extLst>
          </p:cNvPr>
          <p:cNvSpPr txBox="1">
            <a:spLocks/>
          </p:cNvSpPr>
          <p:nvPr/>
        </p:nvSpPr>
        <p:spPr bwMode="auto">
          <a:xfrm>
            <a:off x="129180" y="1726395"/>
            <a:ext cx="5092824"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FontTx/>
              <a:buChar char="-"/>
            </a:pPr>
            <a:endParaRPr lang="fr-FR" dirty="0">
              <a:solidFill>
                <a:schemeClr val="tx1"/>
              </a:solidFill>
              <a:cs typeface="Calibri" panose="020F0502020204030204" pitchFamily="34" charset="0"/>
            </a:endParaRPr>
          </a:p>
          <a:p>
            <a:pPr>
              <a:buFont typeface="Arial" panose="020B0604020202020204" pitchFamily="34" charset="0"/>
              <a:buChar char="•"/>
            </a:pPr>
            <a:r>
              <a:rPr lang="fr-FR" dirty="0">
                <a:solidFill>
                  <a:schemeClr val="tx1"/>
                </a:solidFill>
                <a:cs typeface="Calibri" panose="020F0502020204030204" pitchFamily="34" charset="0"/>
              </a:rPr>
              <a:t>La poursuite de la suppression progressive de la taxe d’habitation en 2019</a:t>
            </a:r>
          </a:p>
          <a:p>
            <a:pPr lvl="1">
              <a:buFontTx/>
              <a:buChar char="-"/>
            </a:pPr>
            <a:r>
              <a:rPr lang="fr-FR" sz="1050" dirty="0">
                <a:solidFill>
                  <a:schemeClr val="tx1"/>
                </a:solidFill>
                <a:cs typeface="Calibri" panose="020F0502020204030204" pitchFamily="34" charset="0"/>
              </a:rPr>
              <a:t>Cette suppression concernera les contribuables dont le revenu fiscal de référence est inférieur à 27 000 € pour une part (43 000 € pour un couple). Elle sera mise en œuvre de manière progressive : 65% en 2019 et 100% en 2020</a:t>
            </a:r>
          </a:p>
          <a:p>
            <a:pPr lvl="1">
              <a:buFontTx/>
              <a:buChar char="-"/>
            </a:pPr>
            <a:r>
              <a:rPr lang="fr-FR" sz="1050" dirty="0">
                <a:solidFill>
                  <a:schemeClr val="tx1"/>
                </a:solidFill>
                <a:cs typeface="Calibri" panose="020F0502020204030204" pitchFamily="34" charset="0"/>
              </a:rPr>
              <a:t>Les collectivités locales ne seront pas impactées en 2019 compte tenu du mécanisme de dégrèvement mis en œuvre (compensation à l’euro près, les communes et EPCI bénéficiant de l’évolution des bases et de l’évolution des taux)</a:t>
            </a:r>
          </a:p>
          <a:p>
            <a:pPr lvl="1">
              <a:buFontTx/>
              <a:buChar char="-"/>
            </a:pPr>
            <a:r>
              <a:rPr lang="fr-FR" sz="1050" dirty="0">
                <a:solidFill>
                  <a:schemeClr val="tx1"/>
                </a:solidFill>
                <a:cs typeface="Calibri" panose="020F0502020204030204" pitchFamily="34" charset="0"/>
              </a:rPr>
              <a:t>Le dégrèvement accordé aux contribuables sera calculé sur la base des taux et abattements 2017 (une éventuelle hausse de taux sera donc répercutée sur le contribuable)</a:t>
            </a:r>
          </a:p>
          <a:p>
            <a:pPr>
              <a:buFont typeface="Arial" panose="020B0604020202020204" pitchFamily="34" charset="0"/>
              <a:buChar char="•"/>
            </a:pPr>
            <a:r>
              <a:rPr lang="fr-FR" dirty="0">
                <a:solidFill>
                  <a:schemeClr val="tx1"/>
                </a:solidFill>
                <a:cs typeface="Calibri" panose="020F0502020204030204" pitchFamily="34" charset="0"/>
              </a:rPr>
              <a:t>Une inconnue, à un an du terme de la réforme : le niveau et la nature de la compensation</a:t>
            </a:r>
          </a:p>
          <a:p>
            <a:pPr lvl="1">
              <a:buFontTx/>
              <a:buChar char="-"/>
            </a:pPr>
            <a:r>
              <a:rPr lang="fr-FR" sz="1050" dirty="0">
                <a:solidFill>
                  <a:schemeClr val="tx1"/>
                </a:solidFill>
                <a:cs typeface="Calibri" panose="020F0502020204030204" pitchFamily="34" charset="0"/>
              </a:rPr>
              <a:t>Une loi spécifique devrait être examinée au Parlement en 2019</a:t>
            </a:r>
          </a:p>
          <a:p>
            <a:pPr lvl="1">
              <a:buFontTx/>
              <a:buChar char="-"/>
            </a:pPr>
            <a:r>
              <a:rPr lang="fr-FR" sz="1050" dirty="0">
                <a:solidFill>
                  <a:schemeClr val="tx1"/>
                </a:solidFill>
                <a:cs typeface="Calibri" panose="020F0502020204030204" pitchFamily="34" charset="0"/>
              </a:rPr>
              <a:t>Les associations d’élus ont, chacune, formulé des recommandations concernant cette question</a:t>
            </a:r>
          </a:p>
          <a:p>
            <a:pPr lvl="1">
              <a:buFontTx/>
              <a:buChar char="-"/>
            </a:pPr>
            <a:r>
              <a:rPr lang="fr-FR" sz="1050" dirty="0">
                <a:solidFill>
                  <a:schemeClr val="tx1"/>
                </a:solidFill>
                <a:cs typeface="Calibri" panose="020F0502020204030204" pitchFamily="34" charset="0"/>
              </a:rPr>
              <a:t>Les communes et EPCI disposeront de très peu de temps pour réagir aux impacts de la suppression totale de la taxe d’habitation, suppression qui semble aujourd'hui probable, au moins pour les résidences principales.</a:t>
            </a:r>
          </a:p>
          <a:p>
            <a:pPr marL="0" indent="0">
              <a:spcBef>
                <a:spcPts val="600"/>
              </a:spcBef>
              <a:buFont typeface="Wingdings" panose="05000000000000000000" pitchFamily="2" charset="2"/>
              <a:buNone/>
            </a:pPr>
            <a:endParaRPr lang="fr-FR" dirty="0">
              <a:solidFill>
                <a:schemeClr val="tx1"/>
              </a:solidFill>
              <a:cs typeface="Calibri" panose="020F0502020204030204" pitchFamily="34" charset="0"/>
            </a:endParaRPr>
          </a:p>
        </p:txBody>
      </p:sp>
      <p:sp>
        <p:nvSpPr>
          <p:cNvPr id="10" name="Espace réservé du contenu 2">
            <a:extLst>
              <a:ext uri="{FF2B5EF4-FFF2-40B4-BE49-F238E27FC236}">
                <a16:creationId xmlns:a16="http://schemas.microsoft.com/office/drawing/2014/main" id="{DB3CBA07-CCBE-442B-8F0F-DE23514150F5}"/>
              </a:ext>
            </a:extLst>
          </p:cNvPr>
          <p:cNvSpPr txBox="1">
            <a:spLocks/>
          </p:cNvSpPr>
          <p:nvPr/>
        </p:nvSpPr>
        <p:spPr bwMode="auto">
          <a:xfrm>
            <a:off x="5265732" y="4869160"/>
            <a:ext cx="3594411" cy="57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171450" indent="-171450" algn="just" rtl="0" eaLnBrk="1" fontAlgn="base" hangingPunct="1">
              <a:spcBef>
                <a:spcPct val="20000"/>
              </a:spcBef>
              <a:spcAft>
                <a:spcPct val="0"/>
              </a:spcAft>
              <a:buClr>
                <a:srgbClr val="00638F"/>
              </a:buClr>
              <a:buFont typeface="Wingdings" panose="05000000000000000000" pitchFamily="2" charset="2"/>
              <a:buChar char="q"/>
              <a:defRPr sz="1200" b="1" i="0" kern="1200">
                <a:solidFill>
                  <a:srgbClr val="00638F"/>
                </a:solidFill>
                <a:latin typeface="Calibri" panose="020F0502020204030204" pitchFamily="34" charset="0"/>
                <a:ea typeface="Tahoma" pitchFamily="34" charset="0"/>
                <a:cs typeface="Arial" pitchFamily="34" charset="0"/>
              </a:defRPr>
            </a:lvl1pPr>
            <a:lvl2pPr marL="360277" indent="-180931" algn="just" rtl="0" eaLnBrk="1" fontAlgn="base" hangingPunct="1">
              <a:spcBef>
                <a:spcPts val="600"/>
              </a:spcBef>
              <a:spcAft>
                <a:spcPct val="0"/>
              </a:spcAft>
              <a:buClr>
                <a:srgbClr val="00638F"/>
              </a:buClr>
              <a:buFont typeface="Wingdings" panose="05000000000000000000" pitchFamily="2" charset="2"/>
              <a:buChar char="§"/>
              <a:defRPr sz="900" b="1" i="0" kern="1200">
                <a:solidFill>
                  <a:schemeClr val="bg1">
                    <a:lumMod val="50000"/>
                  </a:schemeClr>
                </a:solidFill>
                <a:latin typeface="Calibri" panose="020F0502020204030204" pitchFamily="34" charset="0"/>
                <a:ea typeface="Tahoma" pitchFamily="34" charset="0"/>
                <a:cs typeface="Arial" pitchFamily="34" charset="0"/>
              </a:defRPr>
            </a:lvl2pPr>
            <a:lvl3pPr marL="539620" indent="-179344" algn="just" rtl="0" eaLnBrk="1" fontAlgn="base" hangingPunct="1">
              <a:spcBef>
                <a:spcPts val="600"/>
              </a:spcBef>
              <a:spcAft>
                <a:spcPct val="0"/>
              </a:spcAft>
              <a:buClr>
                <a:srgbClr val="00638F"/>
              </a:buClr>
              <a:buFont typeface="Wingdings" panose="05000000000000000000" pitchFamily="2" charset="2"/>
              <a:buChar char="ü"/>
              <a:defRPr sz="900" b="0" i="0" kern="1200">
                <a:solidFill>
                  <a:schemeClr val="bg1">
                    <a:lumMod val="50000"/>
                  </a:schemeClr>
                </a:solidFill>
                <a:latin typeface="Calibri" panose="020F0502020204030204" pitchFamily="34" charset="0"/>
                <a:ea typeface="Tahoma" pitchFamily="34" charset="0"/>
                <a:cs typeface="Arial" pitchFamily="34" charset="0"/>
              </a:defRPr>
            </a:lvl3pPr>
            <a:lvl4pPr marL="72055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4pPr>
            <a:lvl5pPr marL="803081" indent="-180931" algn="just" rtl="0" eaLnBrk="1" fontAlgn="base" hangingPunct="1">
              <a:spcBef>
                <a:spcPct val="20000"/>
              </a:spcBef>
              <a:spcAft>
                <a:spcPct val="0"/>
              </a:spcAft>
              <a:buClr>
                <a:srgbClr val="00638F"/>
              </a:buClr>
              <a:buFont typeface="Wingdings" pitchFamily="2" charset="2"/>
              <a:buChar char="§"/>
              <a:defRPr sz="900" i="0" kern="1200">
                <a:solidFill>
                  <a:schemeClr val="bg1">
                    <a:lumMod val="50000"/>
                  </a:schemeClr>
                </a:solidFill>
                <a:latin typeface="Calibri" panose="020F0502020204030204"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100" dirty="0">
                <a:solidFill>
                  <a:schemeClr val="tx1"/>
                </a:solidFill>
                <a:cs typeface="Calibri" panose="020F0502020204030204" pitchFamily="34" charset="0"/>
              </a:rPr>
              <a:t>Ces données mettent en évidence l’enjeu lié à la suppression de la taxe d’habitation pour le « bloc communal » (communes et EPCI)</a:t>
            </a:r>
          </a:p>
          <a:p>
            <a:pPr>
              <a:buFontTx/>
              <a:buChar char="-"/>
            </a:pPr>
            <a:endParaRPr lang="fr-FR" sz="1100" dirty="0">
              <a:solidFill>
                <a:schemeClr val="tx1"/>
              </a:solidFill>
              <a:cs typeface="Calibri" panose="020F0502020204030204" pitchFamily="34" charset="0"/>
            </a:endParaRPr>
          </a:p>
          <a:p>
            <a:pPr marL="0" indent="0">
              <a:spcBef>
                <a:spcPts val="600"/>
              </a:spcBef>
              <a:buFont typeface="Wingdings" panose="05000000000000000000" pitchFamily="2" charset="2"/>
              <a:buNone/>
            </a:pPr>
            <a:endParaRPr lang="fr-FR" sz="1100" dirty="0">
              <a:solidFill>
                <a:schemeClr val="tx1"/>
              </a:solidFill>
              <a:cs typeface="Calibri" panose="020F0502020204030204" pitchFamily="34" charset="0"/>
            </a:endParaRPr>
          </a:p>
        </p:txBody>
      </p:sp>
    </p:spTree>
    <p:extLst>
      <p:ext uri="{BB962C8B-B14F-4D97-AF65-F5344CB8AC3E}">
        <p14:creationId xmlns:p14="http://schemas.microsoft.com/office/powerpoint/2010/main" val="708314717"/>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UTOSUMMARYTOUCHEDFOOTER" val="false"/>
  <p:tag name="AUTOSUMMARYTOUCHEDHEADER" val="false"/>
  <p:tag name="AUTOSUMMARYTOUCHEDPROGRESSION" val="false"/>
</p:tagLst>
</file>

<file path=ppt/theme/theme1.xml><?xml version="1.0" encoding="utf-8"?>
<a:theme xmlns:a="http://schemas.openxmlformats.org/drawingml/2006/main" name="Thème_PIM">
  <a:themeElements>
    <a:clrScheme name="pim">
      <a:dk1>
        <a:sysClr val="windowText" lastClr="000000"/>
      </a:dk1>
      <a:lt1>
        <a:sysClr val="window" lastClr="FFFFFF"/>
      </a:lt1>
      <a:dk2>
        <a:srgbClr val="0000FF"/>
      </a:dk2>
      <a:lt2>
        <a:srgbClr val="33CCCC"/>
      </a:lt2>
      <a:accent1>
        <a:srgbClr val="0000FF"/>
      </a:accent1>
      <a:accent2>
        <a:srgbClr val="33CCCC"/>
      </a:accent2>
      <a:accent3>
        <a:srgbClr val="FF9900"/>
      </a:accent3>
      <a:accent4>
        <a:srgbClr val="C00000"/>
      </a:accent4>
      <a:accent5>
        <a:srgbClr val="339933"/>
      </a:accent5>
      <a:accent6>
        <a:srgbClr val="6600FF"/>
      </a:accent6>
      <a:hlink>
        <a:srgbClr val="33CCCC"/>
      </a:hlink>
      <a:folHlink>
        <a:srgbClr val="33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_PIM" id="{EA371A33-90AE-49B8-81AC-442E7E96FF56}" vid="{1D78769D-9444-44CB-831C-C0718F95762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b9dfaa1-1d6b-4799-bed1-96bc700f8795">
      <UserInfo>
        <DisplayName>Christina Roy ((Public Impact Management)</DisplayName>
        <AccountId>26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C4C14CC5D3B5438DE5BB15545373EE" ma:contentTypeVersion="7" ma:contentTypeDescription="Crée un document." ma:contentTypeScope="" ma:versionID="1a717bc6b1821628f5ad81501fa83a49">
  <xsd:schema xmlns:xsd="http://www.w3.org/2001/XMLSchema" xmlns:xs="http://www.w3.org/2001/XMLSchema" xmlns:p="http://schemas.microsoft.com/office/2006/metadata/properties" xmlns:ns2="cb9dfaa1-1d6b-4799-bed1-96bc700f8795" xmlns:ns3="51dfc879-5752-4f53-80d2-4ab07b5e2da0" targetNamespace="http://schemas.microsoft.com/office/2006/metadata/properties" ma:root="true" ma:fieldsID="81acb05fd7be1aca62d55d75cf80696a" ns2:_="" ns3:_="">
    <xsd:import namespace="cb9dfaa1-1d6b-4799-bed1-96bc700f8795"/>
    <xsd:import namespace="51dfc879-5752-4f53-80d2-4ab07b5e2da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9dfaa1-1d6b-4799-bed1-96bc700f8795"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dfc879-5752-4f53-80d2-4ab07b5e2da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073779-8D39-401C-8E42-09132ACB0B22}">
  <ds:schemaRefs>
    <ds:schemaRef ds:uri="http://purl.org/dc/terms/"/>
    <ds:schemaRef ds:uri="http://schemas.openxmlformats.org/package/2006/metadata/core-properties"/>
    <ds:schemaRef ds:uri="http://schemas.microsoft.com/office/2006/documentManagement/types"/>
    <ds:schemaRef ds:uri="cb9dfaa1-1d6b-4799-bed1-96bc700f8795"/>
    <ds:schemaRef ds:uri="http://purl.org/dc/elements/1.1/"/>
    <ds:schemaRef ds:uri="http://schemas.microsoft.com/office/2006/metadata/properties"/>
    <ds:schemaRef ds:uri="http://schemas.microsoft.com/office/infopath/2007/PartnerControls"/>
    <ds:schemaRef ds:uri="51dfc879-5752-4f53-80d2-4ab07b5e2da0"/>
    <ds:schemaRef ds:uri="http://www.w3.org/XML/1998/namespace"/>
    <ds:schemaRef ds:uri="http://purl.org/dc/dcmitype/"/>
  </ds:schemaRefs>
</ds:datastoreItem>
</file>

<file path=customXml/itemProps2.xml><?xml version="1.0" encoding="utf-8"?>
<ds:datastoreItem xmlns:ds="http://schemas.openxmlformats.org/officeDocument/2006/customXml" ds:itemID="{0382C092-EE57-496B-8463-0EA99B168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9dfaa1-1d6b-4799-bed1-96bc700f8795"/>
    <ds:schemaRef ds:uri="51dfc879-5752-4f53-80d2-4ab07b5e2d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51CE17-DE74-49B5-81A0-9FC2755EF7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4988</Words>
  <Application>Microsoft Office PowerPoint</Application>
  <PresentationFormat>Affichage à l'écran (4:3)</PresentationFormat>
  <Paragraphs>610</Paragraphs>
  <Slides>35</Slides>
  <Notes>34</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Titres des diapositives</vt:lpstr>
      </vt:variant>
      <vt:variant>
        <vt:i4>35</vt:i4>
      </vt:variant>
      <vt:variant>
        <vt:lpstr>Diaporamas personnalisés</vt:lpstr>
      </vt:variant>
      <vt:variant>
        <vt:i4>1</vt:i4>
      </vt:variant>
    </vt:vector>
  </HeadingPairs>
  <TitlesOfParts>
    <vt:vector size="43" baseType="lpstr">
      <vt:lpstr>Arial</vt:lpstr>
      <vt:lpstr>Calibri</vt:lpstr>
      <vt:lpstr>Calibri Light</vt:lpstr>
      <vt:lpstr>Courier New</vt:lpstr>
      <vt:lpstr>Trebuchet MS</vt:lpstr>
      <vt:lpstr>Wingdings</vt:lpstr>
      <vt:lpstr>Thème_PIM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Méthodologie proposée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MASQUE RESO</dc:title>
  <dc:creator/>
  <cp:lastModifiedBy/>
  <cp:revision>2389</cp:revision>
  <cp:lastPrinted>2011-01-20T16:35:06Z</cp:lastPrinted>
  <dcterms:created xsi:type="dcterms:W3CDTF">2010-07-16T12:08:32Z</dcterms:created>
  <dcterms:modified xsi:type="dcterms:W3CDTF">2019-03-24T18:19:21Z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0x010100DFC4C14CC5D3B5438DE5BB15545373EE</vt:lpwstr>
  </property>
</Properties>
</file>